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65" r:id="rId5"/>
    <p:sldId id="267" r:id="rId6"/>
    <p:sldId id="268" r:id="rId7"/>
    <p:sldId id="270" r:id="rId8"/>
    <p:sldId id="271"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82203" autoAdjust="0"/>
  </p:normalViewPr>
  <p:slideViewPr>
    <p:cSldViewPr snapToGrid="0">
      <p:cViewPr>
        <p:scale>
          <a:sx n="90" d="100"/>
          <a:sy n="90" d="100"/>
        </p:scale>
        <p:origin x="614" y="6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033F73-90B8-43C0-B9D9-1AEB36B49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71BBE7E-C073-4B73-886A-32AE22166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999392-B5A7-4234-AED8-508C3EE431D2}"/>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5" name="Footer Placeholder 4">
            <a:extLst>
              <a:ext uri="{FF2B5EF4-FFF2-40B4-BE49-F238E27FC236}">
                <a16:creationId xmlns="" xmlns:a16="http://schemas.microsoft.com/office/drawing/2014/main" id="{924C46F0-8F1A-4CAB-9D6A-88A80680BA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DB3410A-AA46-4F5D-AF0D-028F81FC6B6D}"/>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365172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B946E-2C5C-435B-8E3E-B2F0F7FEF66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EE878F0-FAAB-4DE3-9AFD-854F2D6308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EB83C85-A256-426F-A8AD-4A9AB9E8F529}"/>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5" name="Footer Placeholder 4">
            <a:extLst>
              <a:ext uri="{FF2B5EF4-FFF2-40B4-BE49-F238E27FC236}">
                <a16:creationId xmlns="" xmlns:a16="http://schemas.microsoft.com/office/drawing/2014/main" id="{03FBD15A-6603-4A1A-BE89-9C28A1E92D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BD8E76C-7FAE-4E01-A94B-E71F201E3900}"/>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53266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ADFA0F4-F79E-4EF9-8AA5-7B74FDDC72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A784B44B-5089-4F6E-A020-ED8BFF46C7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818C273-9C2E-45DA-A777-3BB3B328146C}"/>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5" name="Footer Placeholder 4">
            <a:extLst>
              <a:ext uri="{FF2B5EF4-FFF2-40B4-BE49-F238E27FC236}">
                <a16:creationId xmlns="" xmlns:a16="http://schemas.microsoft.com/office/drawing/2014/main" id="{B5AB40B5-8618-42DA-AECD-BE689CBFBD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AD1A189-0E24-4947-AAFD-489A0418813A}"/>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178420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1590F1-B4EE-48C7-8955-4A34A1ACD8F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F2391D40-9230-4B0C-A48B-F078308B0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9AD2150-3936-49B8-B26C-56209553EEF9}"/>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5" name="Footer Placeholder 4">
            <a:extLst>
              <a:ext uri="{FF2B5EF4-FFF2-40B4-BE49-F238E27FC236}">
                <a16:creationId xmlns="" xmlns:a16="http://schemas.microsoft.com/office/drawing/2014/main" id="{66311006-033E-4E51-B8C9-D9AC4488BE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9E22767-60AE-4CDD-9A21-C0E8E426D1B6}"/>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356715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777816-7AA2-492A-BE3E-78B111E25A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2C0DB5D-8BC8-4337-B241-1AE87359B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DC91A9-8654-4CD8-94B0-5DF57D7389F2}"/>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5" name="Footer Placeholder 4">
            <a:extLst>
              <a:ext uri="{FF2B5EF4-FFF2-40B4-BE49-F238E27FC236}">
                <a16:creationId xmlns="" xmlns:a16="http://schemas.microsoft.com/office/drawing/2014/main" id="{43EA0B39-92C5-4F69-AF1F-C032847730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A9424F5-8B8E-404A-AB6F-D0ED90847BF8}"/>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189125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AC99AF-8E96-473B-A69D-F44FB8B628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4F5F59A-F0CF-42AE-8EF2-8499F55AB4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2E42B498-BEFB-4D55-A4CF-FB6DFDA17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D6E62045-1745-4ABD-86AC-159EBDCFD13E}"/>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6" name="Footer Placeholder 5">
            <a:extLst>
              <a:ext uri="{FF2B5EF4-FFF2-40B4-BE49-F238E27FC236}">
                <a16:creationId xmlns="" xmlns:a16="http://schemas.microsoft.com/office/drawing/2014/main" id="{88E1CC0F-C944-4662-A8C2-DB03A01681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3213607-0E10-4CF0-A027-27F0E1E09099}"/>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397902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444029-0482-4A82-9716-91FD09AE599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53D816F-0F09-4A68-B207-C1AC9AA9A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F906572-EDA6-4A3C-A3E7-D1F52C9CB4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FEDCC52A-EE33-46E6-AACA-16DE578F2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25797B-8E2C-413F-BFA2-F256F39624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ED44DCEB-A3F4-4355-B5B3-75633B6746C7}"/>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8" name="Footer Placeholder 7">
            <a:extLst>
              <a:ext uri="{FF2B5EF4-FFF2-40B4-BE49-F238E27FC236}">
                <a16:creationId xmlns="" xmlns:a16="http://schemas.microsoft.com/office/drawing/2014/main" id="{4A254664-1CC6-4FF3-9268-09C9E2406F6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BBB1EDE6-532A-45BA-B676-5310FE3ADCED}"/>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43001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538AA-052C-43C8-8CDF-9E877326BEC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37A826B4-9385-4670-AC4A-10F6A9EB276D}"/>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4" name="Footer Placeholder 3">
            <a:extLst>
              <a:ext uri="{FF2B5EF4-FFF2-40B4-BE49-F238E27FC236}">
                <a16:creationId xmlns="" xmlns:a16="http://schemas.microsoft.com/office/drawing/2014/main" id="{29738830-CD1D-41DA-9655-A8CC277DEC8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69F0ED17-319E-4E60-91B8-8DE0B2B4B127}"/>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11480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B4987AB-84BB-4A28-8195-CD1DA6A32899}"/>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3" name="Footer Placeholder 2">
            <a:extLst>
              <a:ext uri="{FF2B5EF4-FFF2-40B4-BE49-F238E27FC236}">
                <a16:creationId xmlns="" xmlns:a16="http://schemas.microsoft.com/office/drawing/2014/main" id="{DDB3EDBD-5F08-4FA0-A0BE-08C315B7F6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A81FB0AC-2589-42C5-8D4D-624B83D2B410}"/>
              </a:ext>
            </a:extLst>
          </p:cNvPr>
          <p:cNvSpPr>
            <a:spLocks noGrp="1"/>
          </p:cNvSpPr>
          <p:nvPr>
            <p:ph type="sldNum" sz="quarter" idx="12"/>
          </p:nvPr>
        </p:nvSpPr>
        <p:spPr/>
        <p:txBody>
          <a:bodyPr/>
          <a:lstStyle/>
          <a:p>
            <a:fld id="{F07AF417-6058-4651-8984-FBDEC6B37A78}" type="slidenum">
              <a:rPr lang="en-IN" smtClean="0"/>
              <a:pPr/>
              <a:t>‹N°›</a:t>
            </a:fld>
            <a:endParaRPr lang="en-IN"/>
          </a:p>
        </p:txBody>
      </p:sp>
      <p:sp>
        <p:nvSpPr>
          <p:cNvPr id="35" name="Freeform: Shape 34">
            <a:extLst>
              <a:ext uri="{FF2B5EF4-FFF2-40B4-BE49-F238E27FC236}">
                <a16:creationId xmlns="" xmlns:a16="http://schemas.microsoft.com/office/drawing/2014/main" id="{796D3370-CBCF-40E0-A081-33ECD20A3799}"/>
              </a:ext>
            </a:extLst>
          </p:cNvPr>
          <p:cNvSpPr>
            <a:spLocks noGrp="1"/>
          </p:cNvSpPr>
          <p:nvPr>
            <p:ph type="pic" sz="quarter" idx="13"/>
          </p:nvPr>
        </p:nvSpPr>
        <p:spPr>
          <a:xfrm>
            <a:off x="4404360" y="0"/>
            <a:ext cx="7787640" cy="6858000"/>
          </a:xfrm>
          <a:custGeom>
            <a:avLst/>
            <a:gdLst>
              <a:gd name="connsiteX0" fmla="*/ 1409868 w 7787640"/>
              <a:gd name="connsiteY0" fmla="*/ 0 h 6858000"/>
              <a:gd name="connsiteX1" fmla="*/ 7787640 w 7787640"/>
              <a:gd name="connsiteY1" fmla="*/ 0 h 6858000"/>
              <a:gd name="connsiteX2" fmla="*/ 7787640 w 7787640"/>
              <a:gd name="connsiteY2" fmla="*/ 6858000 h 6858000"/>
              <a:gd name="connsiteX3" fmla="*/ 1409869 w 7787640"/>
              <a:gd name="connsiteY3" fmla="*/ 6858000 h 6858000"/>
              <a:gd name="connsiteX4" fmla="*/ 1266905 w 7787640"/>
              <a:gd name="connsiteY4" fmla="*/ 6708050 h 6858000"/>
              <a:gd name="connsiteX5" fmla="*/ 0 w 7787640"/>
              <a:gd name="connsiteY5" fmla="*/ 3429000 h 6858000"/>
              <a:gd name="connsiteX6" fmla="*/ 1266905 w 7787640"/>
              <a:gd name="connsiteY6" fmla="*/ 149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7640" h="6858000">
                <a:moveTo>
                  <a:pt x="1409868" y="0"/>
                </a:moveTo>
                <a:lnTo>
                  <a:pt x="7787640" y="0"/>
                </a:lnTo>
                <a:lnTo>
                  <a:pt x="7787640" y="6858000"/>
                </a:lnTo>
                <a:lnTo>
                  <a:pt x="1409869" y="6858000"/>
                </a:lnTo>
                <a:lnTo>
                  <a:pt x="1266905" y="6708050"/>
                </a:lnTo>
                <a:cubicBezTo>
                  <a:pt x="479756" y="5841993"/>
                  <a:pt x="0" y="4691523"/>
                  <a:pt x="0" y="3429000"/>
                </a:cubicBezTo>
                <a:cubicBezTo>
                  <a:pt x="0" y="2166477"/>
                  <a:pt x="479756" y="1016007"/>
                  <a:pt x="1266905" y="149950"/>
                </a:cubicBezTo>
                <a:close/>
              </a:path>
            </a:pathLst>
          </a:custGeom>
        </p:spPr>
        <p:txBody>
          <a:bodyPr wrap="square">
            <a:noAutofit/>
          </a:bodyPr>
          <a:lstStyle/>
          <a:p>
            <a:endParaRPr lang="en-IN"/>
          </a:p>
        </p:txBody>
      </p:sp>
    </p:spTree>
    <p:extLst>
      <p:ext uri="{BB962C8B-B14F-4D97-AF65-F5344CB8AC3E}">
        <p14:creationId xmlns="" xmlns:p14="http://schemas.microsoft.com/office/powerpoint/2010/main" val="7530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DBA237-E26E-4449-8FD7-AEEC61DCD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C5D9825-5744-4F16-9EA5-D86EA4202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36E2C7AB-B13B-421C-A558-1ECA70F94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417423A-AD86-47C1-B7CF-715F800E2138}"/>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6" name="Footer Placeholder 5">
            <a:extLst>
              <a:ext uri="{FF2B5EF4-FFF2-40B4-BE49-F238E27FC236}">
                <a16:creationId xmlns="" xmlns:a16="http://schemas.microsoft.com/office/drawing/2014/main" id="{D2DDC53B-9C2D-4FA5-8F07-15AB4D25A2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5CDD195-80B9-443A-AD88-F8E84D3D6972}"/>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420069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47000-19D7-4F31-9B6F-CAE675862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F347BB9A-A277-48E0-AD29-852688A80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CC313CE8-D472-4ADC-8795-011AE0A9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377E888-FD52-49CE-8A94-E2DC16C7E850}"/>
              </a:ext>
            </a:extLst>
          </p:cNvPr>
          <p:cNvSpPr>
            <a:spLocks noGrp="1"/>
          </p:cNvSpPr>
          <p:nvPr>
            <p:ph type="dt" sz="half" idx="10"/>
          </p:nvPr>
        </p:nvSpPr>
        <p:spPr/>
        <p:txBody>
          <a:bodyPr/>
          <a:lstStyle/>
          <a:p>
            <a:fld id="{98BA78EA-300E-425D-B6E9-1823B9B856B7}" type="datetimeFigureOut">
              <a:rPr lang="en-IN" smtClean="0"/>
              <a:pPr/>
              <a:t>06-12-2023</a:t>
            </a:fld>
            <a:endParaRPr lang="en-IN"/>
          </a:p>
        </p:txBody>
      </p:sp>
      <p:sp>
        <p:nvSpPr>
          <p:cNvPr id="6" name="Footer Placeholder 5">
            <a:extLst>
              <a:ext uri="{FF2B5EF4-FFF2-40B4-BE49-F238E27FC236}">
                <a16:creationId xmlns="" xmlns:a16="http://schemas.microsoft.com/office/drawing/2014/main" id="{B720AF1B-AF62-4719-8900-1B3A32F2D5B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51A68F5-81C6-4743-8D1E-E0104E14669F}"/>
              </a:ext>
            </a:extLst>
          </p:cNvPr>
          <p:cNvSpPr>
            <a:spLocks noGrp="1"/>
          </p:cNvSpPr>
          <p:nvPr>
            <p:ph type="sldNum" sz="quarter" idx="12"/>
          </p:nvPr>
        </p:nvSpPr>
        <p:spPr/>
        <p:txBody>
          <a:body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322434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B677F33-86DE-4D80-A198-D77CB2B68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DF8803B7-894D-4211-BF7D-8C47B519A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E3DBAF0-26D7-481C-9D89-105939872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A78EA-300E-425D-B6E9-1823B9B856B7}" type="datetimeFigureOut">
              <a:rPr lang="en-IN" smtClean="0"/>
              <a:pPr/>
              <a:t>06-12-2023</a:t>
            </a:fld>
            <a:endParaRPr lang="en-IN"/>
          </a:p>
        </p:txBody>
      </p:sp>
      <p:sp>
        <p:nvSpPr>
          <p:cNvPr id="5" name="Footer Placeholder 4">
            <a:extLst>
              <a:ext uri="{FF2B5EF4-FFF2-40B4-BE49-F238E27FC236}">
                <a16:creationId xmlns="" xmlns:a16="http://schemas.microsoft.com/office/drawing/2014/main" id="{CF34C65D-9F4D-4342-8115-F53324AA7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2F9A07C3-7AF3-41D4-87F9-FDC75F563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AF417-6058-4651-8984-FBDEC6B37A78}" type="slidenum">
              <a:rPr lang="en-IN" smtClean="0"/>
              <a:pPr/>
              <a:t>‹N°›</a:t>
            </a:fld>
            <a:endParaRPr lang="en-IN"/>
          </a:p>
        </p:txBody>
      </p:sp>
    </p:spTree>
    <p:extLst>
      <p:ext uri="{BB962C8B-B14F-4D97-AF65-F5344CB8AC3E}">
        <p14:creationId xmlns="" xmlns:p14="http://schemas.microsoft.com/office/powerpoint/2010/main" val="122201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twitter.com/EstuarineMT"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emt.pensoft.net/"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emt.pensoft.net/"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pensoft.net/"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center"/>
          <p:cNvPicPr>
            <a:picLocks noChangeAspect="1" noChangeArrowheads="1"/>
          </p:cNvPicPr>
          <p:nvPr/>
        </p:nvPicPr>
        <p:blipFill>
          <a:blip r:embed="rId2" cstate="print"/>
          <a:srcRect r="3891"/>
          <a:stretch>
            <a:fillRect/>
          </a:stretch>
        </p:blipFill>
        <p:spPr bwMode="auto">
          <a:xfrm>
            <a:off x="0" y="0"/>
            <a:ext cx="2130725" cy="764115"/>
          </a:xfrm>
          <a:prstGeom prst="rect">
            <a:avLst/>
          </a:prstGeom>
          <a:noFill/>
        </p:spPr>
      </p:pic>
      <p:pic>
        <p:nvPicPr>
          <p:cNvPr id="1027" name="Picture 3"/>
          <p:cNvPicPr>
            <a:picLocks noChangeAspect="1" noChangeArrowheads="1"/>
          </p:cNvPicPr>
          <p:nvPr/>
        </p:nvPicPr>
        <p:blipFill>
          <a:blip r:embed="rId3"/>
          <a:srcRect l="7022" r="7687"/>
          <a:stretch>
            <a:fillRect/>
          </a:stretch>
        </p:blipFill>
        <p:spPr bwMode="auto">
          <a:xfrm>
            <a:off x="2165230" y="77640"/>
            <a:ext cx="2009955" cy="654201"/>
          </a:xfrm>
          <a:prstGeom prst="rect">
            <a:avLst/>
          </a:prstGeom>
          <a:noFill/>
          <a:ln w="9525">
            <a:noFill/>
            <a:miter lim="800000"/>
            <a:headEnd/>
            <a:tailEnd/>
          </a:ln>
          <a:effectLst/>
        </p:spPr>
      </p:pic>
      <p:pic>
        <p:nvPicPr>
          <p:cNvPr id="1028" name="Picture 4"/>
          <p:cNvPicPr>
            <a:picLocks noGrp="1" noChangeAspect="1" noChangeArrowheads="1"/>
          </p:cNvPicPr>
          <p:nvPr>
            <p:ph type="pic" sz="quarter" idx="13"/>
          </p:nvPr>
        </p:nvPicPr>
        <p:blipFill>
          <a:blip r:embed="rId4"/>
          <a:srcRect l="13552" r="13552"/>
          <a:stretch>
            <a:fillRect/>
          </a:stretch>
        </p:blipFill>
        <p:spPr bwMode="auto">
          <a:xfrm>
            <a:off x="4551010" y="0"/>
            <a:ext cx="7787640" cy="6858000"/>
          </a:xfrm>
          <a:prstGeom prst="rect">
            <a:avLst/>
          </a:prstGeom>
          <a:noFill/>
          <a:ln w="9525">
            <a:noFill/>
            <a:miter lim="800000"/>
            <a:headEnd/>
            <a:tailEnd/>
          </a:ln>
          <a:effectLst/>
        </p:spPr>
      </p:pic>
      <p:pic>
        <p:nvPicPr>
          <p:cNvPr id="1030" name="Picture 6" descr="Museum of New Zealand's journal Tūhinga moves to Pensoft's ARPHA Publishing  Platform - Arpha Blog"/>
          <p:cNvPicPr>
            <a:picLocks noChangeAspect="1" noChangeArrowheads="1"/>
          </p:cNvPicPr>
          <p:nvPr/>
        </p:nvPicPr>
        <p:blipFill>
          <a:blip r:embed="rId5" cstate="print"/>
          <a:srcRect t="14143" b="8081"/>
          <a:stretch>
            <a:fillRect/>
          </a:stretch>
        </p:blipFill>
        <p:spPr bwMode="auto">
          <a:xfrm>
            <a:off x="1038689" y="776377"/>
            <a:ext cx="1868413" cy="664234"/>
          </a:xfrm>
          <a:prstGeom prst="rect">
            <a:avLst/>
          </a:prstGeom>
          <a:noFill/>
        </p:spPr>
      </p:pic>
      <p:sp>
        <p:nvSpPr>
          <p:cNvPr id="22" name="Rectangle 21"/>
          <p:cNvSpPr/>
          <p:nvPr/>
        </p:nvSpPr>
        <p:spPr>
          <a:xfrm>
            <a:off x="793113" y="4417371"/>
            <a:ext cx="2514214" cy="369332"/>
          </a:xfrm>
          <a:prstGeom prst="rect">
            <a:avLst/>
          </a:prstGeom>
        </p:spPr>
        <p:txBody>
          <a:bodyPr wrap="none">
            <a:spAutoFit/>
          </a:bodyPr>
          <a:lstStyle/>
          <a:p>
            <a:r>
              <a:rPr lang="fr-FR" dirty="0" smtClean="0">
                <a:solidFill>
                  <a:srgbClr val="0033CC"/>
                </a:solidFill>
                <a:hlinkClick r:id="rId6"/>
              </a:rPr>
              <a:t>https://emt.pensoft.net/</a:t>
            </a:r>
            <a:endParaRPr lang="fr-FR" dirty="0" smtClean="0">
              <a:solidFill>
                <a:srgbClr val="0033CC"/>
              </a:solidFill>
            </a:endParaRPr>
          </a:p>
        </p:txBody>
      </p:sp>
      <p:sp>
        <p:nvSpPr>
          <p:cNvPr id="23" name="Rectangle 22"/>
          <p:cNvSpPr/>
          <p:nvPr/>
        </p:nvSpPr>
        <p:spPr>
          <a:xfrm>
            <a:off x="435258" y="4745167"/>
            <a:ext cx="3260893" cy="646331"/>
          </a:xfrm>
          <a:prstGeom prst="rect">
            <a:avLst/>
          </a:prstGeom>
        </p:spPr>
        <p:txBody>
          <a:bodyPr wrap="square">
            <a:spAutoFit/>
          </a:bodyPr>
          <a:lstStyle/>
          <a:p>
            <a:r>
              <a:rPr lang="fr-FR" dirty="0" smtClean="0">
                <a:solidFill>
                  <a:srgbClr val="0033CC"/>
                </a:solidFill>
                <a:hlinkClick r:id="rId7"/>
              </a:rPr>
              <a:t>https://twitter.com/EstuarineMT</a:t>
            </a:r>
            <a:endParaRPr lang="fr-FR" dirty="0" smtClean="0">
              <a:solidFill>
                <a:srgbClr val="0033CC"/>
              </a:solidFill>
            </a:endParaRPr>
          </a:p>
          <a:p>
            <a:endParaRPr lang="fr-FR" dirty="0">
              <a:solidFill>
                <a:srgbClr val="0033CC"/>
              </a:solidFill>
            </a:endParaRPr>
          </a:p>
        </p:txBody>
      </p:sp>
      <p:sp>
        <p:nvSpPr>
          <p:cNvPr id="12289" name="Rectangle 1"/>
          <p:cNvSpPr>
            <a:spLocks noChangeArrowheads="1"/>
          </p:cNvSpPr>
          <p:nvPr/>
        </p:nvSpPr>
        <p:spPr bwMode="auto">
          <a:xfrm>
            <a:off x="0" y="1793296"/>
            <a:ext cx="447434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600" b="1" dirty="0" smtClean="0">
                <a:solidFill>
                  <a:srgbClr val="0070C0"/>
                </a:solidFill>
                <a:latin typeface="+mj-lt"/>
                <a:ea typeface="Times New Roman" pitchFamily="18" charset="0"/>
                <a:cs typeface="Calibri" pitchFamily="34" charset="0"/>
              </a:rPr>
              <a:t>Estuarine Management and Technologies</a:t>
            </a:r>
          </a:p>
        </p:txBody>
      </p:sp>
      <p:pic>
        <p:nvPicPr>
          <p:cNvPr id="12290" name="Picture 2"/>
          <p:cNvPicPr>
            <a:picLocks noChangeAspect="1" noChangeArrowheads="1"/>
          </p:cNvPicPr>
          <p:nvPr/>
        </p:nvPicPr>
        <p:blipFill>
          <a:blip r:embed="rId8"/>
          <a:srcRect/>
          <a:stretch>
            <a:fillRect/>
          </a:stretch>
        </p:blipFill>
        <p:spPr bwMode="auto">
          <a:xfrm>
            <a:off x="397908" y="3166632"/>
            <a:ext cx="3383978" cy="1277804"/>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print"/>
          <a:srcRect/>
          <a:stretch>
            <a:fillRect/>
          </a:stretch>
        </p:blipFill>
        <p:spPr bwMode="auto">
          <a:xfrm>
            <a:off x="-1" y="5089585"/>
            <a:ext cx="4589254" cy="1768415"/>
          </a:xfrm>
          <a:prstGeom prst="rect">
            <a:avLst/>
          </a:prstGeom>
          <a:noFill/>
          <a:ln w="9525">
            <a:noFill/>
            <a:miter lim="800000"/>
            <a:headEnd/>
            <a:tailEnd/>
          </a:ln>
          <a:effectLst/>
        </p:spPr>
      </p:pic>
    </p:spTree>
    <p:extLst>
      <p:ext uri="{BB962C8B-B14F-4D97-AF65-F5344CB8AC3E}">
        <p14:creationId xmlns="" xmlns:p14="http://schemas.microsoft.com/office/powerpoint/2010/main" val="3013337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1" y="0"/>
            <a:ext cx="12331202" cy="1794294"/>
          </a:xfrm>
          <a:prstGeom prst="rect">
            <a:avLst/>
          </a:prstGeom>
          <a:noFill/>
          <a:ln w="9525">
            <a:noFill/>
            <a:miter lim="800000"/>
            <a:headEnd/>
            <a:tailEnd/>
          </a:ln>
          <a:effectLst/>
        </p:spPr>
      </p:pic>
      <p:sp>
        <p:nvSpPr>
          <p:cNvPr id="7" name="Rectangle 6"/>
          <p:cNvSpPr/>
          <p:nvPr/>
        </p:nvSpPr>
        <p:spPr>
          <a:xfrm>
            <a:off x="9894498" y="552091"/>
            <a:ext cx="2297502" cy="508958"/>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4"/>
          <a:srcRect/>
          <a:stretch>
            <a:fillRect/>
          </a:stretch>
        </p:blipFill>
        <p:spPr bwMode="auto">
          <a:xfrm>
            <a:off x="6200103" y="1747090"/>
            <a:ext cx="6138546" cy="2712767"/>
          </a:xfrm>
          <a:prstGeom prst="rect">
            <a:avLst/>
          </a:prstGeom>
          <a:noFill/>
          <a:ln w="9525">
            <a:noFill/>
            <a:miter lim="800000"/>
            <a:headEnd/>
            <a:tailEnd/>
          </a:ln>
          <a:effectLst/>
        </p:spPr>
      </p:pic>
      <p:cxnSp>
        <p:nvCxnSpPr>
          <p:cNvPr id="9" name="Connecteur droit avec flèche 8"/>
          <p:cNvCxnSpPr/>
          <p:nvPr/>
        </p:nvCxnSpPr>
        <p:spPr>
          <a:xfrm rot="5400000">
            <a:off x="9744256" y="909371"/>
            <a:ext cx="1147314" cy="150243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ectangle 11"/>
          <p:cNvSpPr/>
          <p:nvPr/>
        </p:nvSpPr>
        <p:spPr>
          <a:xfrm>
            <a:off x="6579080" y="1256582"/>
            <a:ext cx="2297502" cy="508958"/>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a:blip r:embed="rId5"/>
          <a:srcRect/>
          <a:stretch>
            <a:fillRect/>
          </a:stretch>
        </p:blipFill>
        <p:spPr bwMode="auto">
          <a:xfrm>
            <a:off x="2481867" y="1746758"/>
            <a:ext cx="4003600" cy="5111242"/>
          </a:xfrm>
          <a:prstGeom prst="rect">
            <a:avLst/>
          </a:prstGeom>
          <a:noFill/>
          <a:ln w="9525">
            <a:noFill/>
            <a:miter lim="800000"/>
            <a:headEnd/>
            <a:tailEnd/>
          </a:ln>
          <a:effectLst/>
        </p:spPr>
      </p:pic>
      <p:cxnSp>
        <p:nvCxnSpPr>
          <p:cNvPr id="14" name="Connecteur droit avec flèche 13"/>
          <p:cNvCxnSpPr/>
          <p:nvPr/>
        </p:nvCxnSpPr>
        <p:spPr>
          <a:xfrm rot="10800000" flipV="1">
            <a:off x="4910667" y="1744133"/>
            <a:ext cx="1634066" cy="33020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Rectangle 16"/>
          <p:cNvSpPr/>
          <p:nvPr/>
        </p:nvSpPr>
        <p:spPr>
          <a:xfrm>
            <a:off x="-40103" y="2373067"/>
            <a:ext cx="2514214" cy="369332"/>
          </a:xfrm>
          <a:prstGeom prst="rect">
            <a:avLst/>
          </a:prstGeom>
        </p:spPr>
        <p:txBody>
          <a:bodyPr wrap="none">
            <a:spAutoFit/>
          </a:bodyPr>
          <a:lstStyle/>
          <a:p>
            <a:r>
              <a:rPr lang="fr-FR" dirty="0" smtClean="0">
                <a:solidFill>
                  <a:srgbClr val="0033CC"/>
                </a:solidFill>
                <a:hlinkClick r:id="rId6"/>
              </a:rPr>
              <a:t>https://emt.pensoft.net/</a:t>
            </a:r>
            <a:endParaRPr lang="fr-FR" dirty="0" smtClean="0">
              <a:solidFill>
                <a:srgbClr val="0033CC"/>
              </a:solidFill>
            </a:endParaRPr>
          </a:p>
        </p:txBody>
      </p:sp>
      <p:sp>
        <p:nvSpPr>
          <p:cNvPr id="18" name="Rectangle 17"/>
          <p:cNvSpPr/>
          <p:nvPr/>
        </p:nvSpPr>
        <p:spPr>
          <a:xfrm>
            <a:off x="190578" y="1975449"/>
            <a:ext cx="1923690" cy="46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Journal </a:t>
            </a:r>
            <a:r>
              <a:rPr lang="fr-FR" b="1" dirty="0" err="1" smtClean="0">
                <a:solidFill>
                  <a:schemeClr val="tx1"/>
                </a:solidFill>
              </a:rPr>
              <a:t>Website</a:t>
            </a:r>
            <a:endParaRPr lang="fr-FR" b="1" dirty="0">
              <a:solidFill>
                <a:schemeClr val="tx1"/>
              </a:solidFill>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pic>
        <p:nvPicPr>
          <p:cNvPr id="1030" name="Picture 6"/>
          <p:cNvPicPr>
            <a:picLocks noChangeAspect="1" noChangeArrowheads="1"/>
          </p:cNvPicPr>
          <p:nvPr/>
        </p:nvPicPr>
        <p:blipFill>
          <a:blip r:embed="rId2" cstate="print"/>
          <a:srcRect/>
          <a:stretch>
            <a:fillRect/>
          </a:stretch>
        </p:blipFill>
        <p:spPr bwMode="auto">
          <a:xfrm>
            <a:off x="0" y="0"/>
            <a:ext cx="6196832" cy="2272458"/>
          </a:xfrm>
          <a:prstGeom prst="rect">
            <a:avLst/>
          </a:prstGeom>
          <a:noFill/>
          <a:ln w="9525">
            <a:noFill/>
            <a:miter lim="800000"/>
            <a:headEnd/>
            <a:tailEnd/>
          </a:ln>
          <a:effectLst/>
        </p:spPr>
      </p:pic>
      <p:sp>
        <p:nvSpPr>
          <p:cNvPr id="20" name="Rectangle 19"/>
          <p:cNvSpPr/>
          <p:nvPr/>
        </p:nvSpPr>
        <p:spPr>
          <a:xfrm>
            <a:off x="1880260" y="2645091"/>
            <a:ext cx="2086084" cy="646331"/>
          </a:xfrm>
          <a:prstGeom prst="rect">
            <a:avLst/>
          </a:prstGeom>
        </p:spPr>
        <p:txBody>
          <a:bodyPr wrap="none">
            <a:spAutoFit/>
          </a:bodyPr>
          <a:lstStyle/>
          <a:p>
            <a:r>
              <a:rPr lang="fr-FR" dirty="0" smtClean="0">
                <a:hlinkClick r:id="rId3"/>
              </a:rPr>
              <a:t>https://pensoft.net/</a:t>
            </a:r>
            <a:endParaRPr lang="fr-FR" dirty="0" smtClean="0"/>
          </a:p>
          <a:p>
            <a:endParaRPr lang="fr-FR" dirty="0"/>
          </a:p>
        </p:txBody>
      </p:sp>
      <p:sp>
        <p:nvSpPr>
          <p:cNvPr id="21" name="Rectangle 20"/>
          <p:cNvSpPr/>
          <p:nvPr/>
        </p:nvSpPr>
        <p:spPr>
          <a:xfrm>
            <a:off x="1783381" y="2290443"/>
            <a:ext cx="2313498" cy="46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solidFill>
                  <a:schemeClr val="tx1"/>
                </a:solidFill>
              </a:rPr>
              <a:t>Pensoft</a:t>
            </a:r>
            <a:r>
              <a:rPr lang="fr-FR" b="1" dirty="0" smtClean="0">
                <a:solidFill>
                  <a:schemeClr val="tx1"/>
                </a:solidFill>
              </a:rPr>
              <a:t> </a:t>
            </a:r>
            <a:r>
              <a:rPr lang="fr-FR" b="1" dirty="0" err="1" smtClean="0">
                <a:solidFill>
                  <a:schemeClr val="tx1"/>
                </a:solidFill>
              </a:rPr>
              <a:t>Publishers</a:t>
            </a:r>
            <a:endParaRPr lang="fr-FR" b="1" dirty="0">
              <a:solidFill>
                <a:schemeClr val="tx1"/>
              </a:solidFill>
            </a:endParaRPr>
          </a:p>
        </p:txBody>
      </p:sp>
      <p:pic>
        <p:nvPicPr>
          <p:cNvPr id="24580" name="Picture 4" descr="Image"/>
          <p:cNvPicPr>
            <a:picLocks noChangeAspect="1" noChangeArrowheads="1"/>
          </p:cNvPicPr>
          <p:nvPr/>
        </p:nvPicPr>
        <p:blipFill>
          <a:blip r:embed="rId4"/>
          <a:srcRect l="3894" t="25809" r="5065" b="2527"/>
          <a:stretch>
            <a:fillRect/>
          </a:stretch>
        </p:blipFill>
        <p:spPr bwMode="auto">
          <a:xfrm>
            <a:off x="6104467" y="0"/>
            <a:ext cx="6087533" cy="6798734"/>
          </a:xfrm>
          <a:prstGeom prst="rect">
            <a:avLst/>
          </a:prstGeom>
          <a:noFill/>
        </p:spPr>
      </p:pic>
      <p:pic>
        <p:nvPicPr>
          <p:cNvPr id="24581" name="Picture 5"/>
          <p:cNvPicPr>
            <a:picLocks noChangeAspect="1" noChangeArrowheads="1"/>
          </p:cNvPicPr>
          <p:nvPr/>
        </p:nvPicPr>
        <p:blipFill>
          <a:blip r:embed="rId5"/>
          <a:srcRect/>
          <a:stretch>
            <a:fillRect/>
          </a:stretch>
        </p:blipFill>
        <p:spPr bwMode="auto">
          <a:xfrm>
            <a:off x="0" y="3022600"/>
            <a:ext cx="6180667" cy="3835399"/>
          </a:xfrm>
          <a:prstGeom prst="rect">
            <a:avLst/>
          </a:prstGeom>
          <a:noFill/>
          <a:ln w="9525">
            <a:noFill/>
            <a:miter lim="800000"/>
            <a:headEnd/>
            <a:tailEnd/>
          </a:ln>
          <a:effectLst/>
        </p:spPr>
      </p:pic>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28763" y="429021"/>
            <a:ext cx="6312770" cy="2446824"/>
          </a:xfrm>
          <a:prstGeom prst="rect">
            <a:avLst/>
          </a:prstGeom>
        </p:spPr>
        <p:txBody>
          <a:bodyPr wrap="square">
            <a:spAutoFit/>
          </a:bodyPr>
          <a:lstStyle/>
          <a:p>
            <a:pPr algn="just"/>
            <a:r>
              <a:rPr lang="fr-CA" sz="1700" dirty="0" smtClean="0">
                <a:solidFill>
                  <a:schemeClr val="tx1">
                    <a:lumMod val="95000"/>
                    <a:lumOff val="5000"/>
                  </a:schemeClr>
                </a:solidFill>
                <a:latin typeface="+mj-lt"/>
              </a:rPr>
              <a:t>An </a:t>
            </a:r>
            <a:r>
              <a:rPr lang="fr-CA" sz="1700" dirty="0" err="1" smtClean="0">
                <a:solidFill>
                  <a:schemeClr val="tx1">
                    <a:lumMod val="95000"/>
                    <a:lumOff val="5000"/>
                  </a:schemeClr>
                </a:solidFill>
                <a:latin typeface="+mj-lt"/>
              </a:rPr>
              <a:t>estuary</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is</a:t>
            </a:r>
            <a:r>
              <a:rPr lang="fr-CA" sz="1700" dirty="0" smtClean="0">
                <a:solidFill>
                  <a:schemeClr val="tx1">
                    <a:lumMod val="95000"/>
                    <a:lumOff val="5000"/>
                  </a:schemeClr>
                </a:solidFill>
                <a:latin typeface="+mj-lt"/>
              </a:rPr>
              <a:t> a </a:t>
            </a:r>
            <a:r>
              <a:rPr lang="fr-CA" sz="1700" dirty="0" err="1" smtClean="0">
                <a:solidFill>
                  <a:schemeClr val="tx1">
                    <a:lumMod val="95000"/>
                    <a:lumOff val="5000"/>
                  </a:schemeClr>
                </a:solidFill>
                <a:latin typeface="+mj-lt"/>
              </a:rPr>
              <a:t>coastal</a:t>
            </a:r>
            <a:r>
              <a:rPr lang="fr-CA" sz="1700" dirty="0" smtClean="0">
                <a:solidFill>
                  <a:schemeClr val="tx1">
                    <a:lumMod val="95000"/>
                    <a:lumOff val="5000"/>
                  </a:schemeClr>
                </a:solidFill>
                <a:latin typeface="+mj-lt"/>
              </a:rPr>
              <a:t> area </a:t>
            </a:r>
            <a:r>
              <a:rPr lang="fr-CA" sz="1700" dirty="0" err="1" smtClean="0">
                <a:solidFill>
                  <a:schemeClr val="tx1">
                    <a:lumMod val="95000"/>
                    <a:lumOff val="5000"/>
                  </a:schemeClr>
                </a:solidFill>
                <a:latin typeface="+mj-lt"/>
              </a:rPr>
              <a:t>where</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freshwater</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from</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rivers</a:t>
            </a:r>
            <a:r>
              <a:rPr lang="fr-CA" sz="1700" dirty="0" smtClean="0">
                <a:solidFill>
                  <a:schemeClr val="tx1">
                    <a:lumMod val="95000"/>
                    <a:lumOff val="5000"/>
                  </a:schemeClr>
                </a:solidFill>
                <a:latin typeface="+mj-lt"/>
              </a:rPr>
              <a:t> and </a:t>
            </a:r>
            <a:r>
              <a:rPr lang="fr-CA" sz="1700" dirty="0" err="1" smtClean="0">
                <a:solidFill>
                  <a:schemeClr val="tx1">
                    <a:lumMod val="95000"/>
                    <a:lumOff val="5000"/>
                  </a:schemeClr>
                </a:solidFill>
                <a:latin typeface="+mj-lt"/>
              </a:rPr>
              <a:t>streams</a:t>
            </a:r>
            <a:r>
              <a:rPr lang="fr-CA" sz="1700" dirty="0" smtClean="0">
                <a:solidFill>
                  <a:schemeClr val="tx1">
                    <a:lumMod val="95000"/>
                    <a:lumOff val="5000"/>
                  </a:schemeClr>
                </a:solidFill>
                <a:latin typeface="+mj-lt"/>
              </a:rPr>
              <a:t> mixes </a:t>
            </a:r>
            <a:r>
              <a:rPr lang="fr-CA" sz="1700" dirty="0" err="1" smtClean="0">
                <a:solidFill>
                  <a:schemeClr val="tx1">
                    <a:lumMod val="95000"/>
                    <a:lumOff val="5000"/>
                  </a:schemeClr>
                </a:solidFill>
                <a:latin typeface="+mj-lt"/>
              </a:rPr>
              <a:t>with</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saltwater</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from</a:t>
            </a:r>
            <a:r>
              <a:rPr lang="fr-CA" sz="1700" dirty="0" smtClean="0">
                <a:solidFill>
                  <a:schemeClr val="tx1">
                    <a:lumMod val="95000"/>
                    <a:lumOff val="5000"/>
                  </a:schemeClr>
                </a:solidFill>
                <a:latin typeface="+mj-lt"/>
              </a:rPr>
              <a:t> the </a:t>
            </a:r>
            <a:r>
              <a:rPr lang="fr-CA" sz="1700" dirty="0" err="1" smtClean="0">
                <a:solidFill>
                  <a:schemeClr val="tx1">
                    <a:lumMod val="95000"/>
                    <a:lumOff val="5000"/>
                  </a:schemeClr>
                </a:solidFill>
                <a:latin typeface="+mj-lt"/>
              </a:rPr>
              <a:t>ocean</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These</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environments</a:t>
            </a:r>
            <a:r>
              <a:rPr lang="fr-CA" sz="1700" dirty="0" smtClean="0">
                <a:solidFill>
                  <a:schemeClr val="tx1">
                    <a:lumMod val="95000"/>
                    <a:lumOff val="5000"/>
                  </a:schemeClr>
                </a:solidFill>
                <a:latin typeface="+mj-lt"/>
              </a:rPr>
              <a:t> are </a:t>
            </a:r>
            <a:r>
              <a:rPr lang="fr-CA" sz="1700" dirty="0" err="1" smtClean="0">
                <a:solidFill>
                  <a:schemeClr val="tx1">
                    <a:lumMod val="95000"/>
                    <a:lumOff val="5000"/>
                  </a:schemeClr>
                </a:solidFill>
                <a:latin typeface="+mj-lt"/>
              </a:rPr>
              <a:t>ecologically</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significant</a:t>
            </a:r>
            <a:r>
              <a:rPr lang="fr-CA" sz="1700" dirty="0" smtClean="0">
                <a:solidFill>
                  <a:schemeClr val="tx1">
                    <a:lumMod val="95000"/>
                    <a:lumOff val="5000"/>
                  </a:schemeClr>
                </a:solidFill>
                <a:latin typeface="+mj-lt"/>
              </a:rPr>
              <a:t> and support a diverse range of plant and animal </a:t>
            </a:r>
            <a:r>
              <a:rPr lang="fr-CA" sz="1700" dirty="0" err="1" smtClean="0">
                <a:solidFill>
                  <a:schemeClr val="tx1">
                    <a:lumMod val="95000"/>
                    <a:lumOff val="5000"/>
                  </a:schemeClr>
                </a:solidFill>
                <a:latin typeface="+mj-lt"/>
              </a:rPr>
              <a:t>species</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They</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also</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play</a:t>
            </a:r>
            <a:r>
              <a:rPr lang="fr-CA" sz="1700" dirty="0" smtClean="0">
                <a:solidFill>
                  <a:schemeClr val="tx1">
                    <a:lumMod val="95000"/>
                    <a:lumOff val="5000"/>
                  </a:schemeClr>
                </a:solidFill>
                <a:latin typeface="+mj-lt"/>
              </a:rPr>
              <a:t> a crucial </a:t>
            </a:r>
            <a:r>
              <a:rPr lang="fr-CA" sz="1700" dirty="0" err="1" smtClean="0">
                <a:solidFill>
                  <a:schemeClr val="tx1">
                    <a:lumMod val="95000"/>
                    <a:lumOff val="5000"/>
                  </a:schemeClr>
                </a:solidFill>
                <a:latin typeface="+mj-lt"/>
              </a:rPr>
              <a:t>role</a:t>
            </a:r>
            <a:r>
              <a:rPr lang="fr-CA" sz="1700" dirty="0" smtClean="0">
                <a:solidFill>
                  <a:schemeClr val="tx1">
                    <a:lumMod val="95000"/>
                    <a:lumOff val="5000"/>
                  </a:schemeClr>
                </a:solidFill>
                <a:latin typeface="+mj-lt"/>
              </a:rPr>
              <a:t> in </a:t>
            </a:r>
            <a:r>
              <a:rPr lang="fr-CA" sz="1700" dirty="0" err="1" smtClean="0">
                <a:solidFill>
                  <a:schemeClr val="tx1">
                    <a:lumMod val="95000"/>
                    <a:lumOff val="5000"/>
                  </a:schemeClr>
                </a:solidFill>
                <a:latin typeface="+mj-lt"/>
              </a:rPr>
              <a:t>various</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ecological</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processes</a:t>
            </a:r>
            <a:r>
              <a:rPr lang="fr-CA" sz="1700" dirty="0" smtClean="0">
                <a:solidFill>
                  <a:schemeClr val="tx1">
                    <a:lumMod val="95000"/>
                    <a:lumOff val="5000"/>
                  </a:schemeClr>
                </a:solidFill>
                <a:latin typeface="+mj-lt"/>
              </a:rPr>
              <a:t> and serve as vital habitats for </a:t>
            </a:r>
            <a:r>
              <a:rPr lang="fr-CA" sz="1700" dirty="0" err="1" smtClean="0">
                <a:solidFill>
                  <a:schemeClr val="tx1">
                    <a:lumMod val="95000"/>
                    <a:lumOff val="5000"/>
                  </a:schemeClr>
                </a:solidFill>
                <a:latin typeface="+mj-lt"/>
              </a:rPr>
              <a:t>many</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species</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including</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migratory</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birds</a:t>
            </a:r>
            <a:r>
              <a:rPr lang="fr-CA" sz="1700" dirty="0" smtClean="0">
                <a:solidFill>
                  <a:schemeClr val="tx1">
                    <a:lumMod val="95000"/>
                    <a:lumOff val="5000"/>
                  </a:schemeClr>
                </a:solidFill>
                <a:latin typeface="+mj-lt"/>
              </a:rPr>
              <a:t> and </a:t>
            </a:r>
            <a:r>
              <a:rPr lang="fr-CA" sz="1700" dirty="0" err="1" smtClean="0">
                <a:solidFill>
                  <a:schemeClr val="tx1">
                    <a:lumMod val="95000"/>
                    <a:lumOff val="5000"/>
                  </a:schemeClr>
                </a:solidFill>
                <a:latin typeface="+mj-lt"/>
              </a:rPr>
              <a:t>various</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fish</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species</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Given</a:t>
            </a:r>
            <a:r>
              <a:rPr lang="fr-CA" sz="1700" dirty="0" smtClean="0">
                <a:solidFill>
                  <a:schemeClr val="tx1">
                    <a:lumMod val="95000"/>
                    <a:lumOff val="5000"/>
                  </a:schemeClr>
                </a:solidFill>
                <a:latin typeface="+mj-lt"/>
              </a:rPr>
              <a:t> the </a:t>
            </a:r>
            <a:r>
              <a:rPr lang="fr-CA" sz="1700" dirty="0" err="1" smtClean="0">
                <a:solidFill>
                  <a:schemeClr val="tx1">
                    <a:lumMod val="95000"/>
                    <a:lumOff val="5000"/>
                  </a:schemeClr>
                </a:solidFill>
                <a:latin typeface="+mj-lt"/>
              </a:rPr>
              <a:t>complexity</a:t>
            </a:r>
            <a:r>
              <a:rPr lang="fr-CA" sz="1700" dirty="0" smtClean="0">
                <a:solidFill>
                  <a:schemeClr val="tx1">
                    <a:lumMod val="95000"/>
                    <a:lumOff val="5000"/>
                  </a:schemeClr>
                </a:solidFill>
                <a:latin typeface="+mj-lt"/>
              </a:rPr>
              <a:t> and importance of </a:t>
            </a:r>
            <a:r>
              <a:rPr lang="fr-CA" sz="1700" dirty="0" err="1" smtClean="0">
                <a:solidFill>
                  <a:schemeClr val="tx1">
                    <a:lumMod val="95000"/>
                    <a:lumOff val="5000"/>
                  </a:schemeClr>
                </a:solidFill>
                <a:latin typeface="+mj-lt"/>
              </a:rPr>
              <a:t>estuaries</a:t>
            </a:r>
            <a:r>
              <a:rPr lang="fr-CA" sz="1700" dirty="0" smtClean="0">
                <a:solidFill>
                  <a:schemeClr val="tx1">
                    <a:lumMod val="95000"/>
                    <a:lumOff val="5000"/>
                  </a:schemeClr>
                </a:solidFill>
                <a:latin typeface="+mj-lt"/>
              </a:rPr>
              <a:t>, a journal </a:t>
            </a:r>
            <a:r>
              <a:rPr lang="fr-CA" sz="1700" dirty="0" err="1" smtClean="0">
                <a:solidFill>
                  <a:schemeClr val="tx1">
                    <a:lumMod val="95000"/>
                    <a:lumOff val="5000"/>
                  </a:schemeClr>
                </a:solidFill>
                <a:latin typeface="+mj-lt"/>
              </a:rPr>
              <a:t>with</a:t>
            </a:r>
            <a:r>
              <a:rPr lang="fr-CA" sz="1700" dirty="0" smtClean="0">
                <a:solidFill>
                  <a:schemeClr val="tx1">
                    <a:lumMod val="95000"/>
                    <a:lumOff val="5000"/>
                  </a:schemeClr>
                </a:solidFill>
                <a:latin typeface="+mj-lt"/>
              </a:rPr>
              <a:t> the </a:t>
            </a:r>
            <a:r>
              <a:rPr lang="fr-CA" sz="1700" dirty="0" err="1" smtClean="0">
                <a:solidFill>
                  <a:schemeClr val="tx1">
                    <a:lumMod val="95000"/>
                    <a:lumOff val="5000"/>
                  </a:schemeClr>
                </a:solidFill>
                <a:latin typeface="+mj-lt"/>
              </a:rPr>
              <a:t>name</a:t>
            </a:r>
            <a:r>
              <a:rPr lang="fr-CA" sz="1700" dirty="0" smtClean="0">
                <a:solidFill>
                  <a:schemeClr val="tx1">
                    <a:lumMod val="95000"/>
                    <a:lumOff val="5000"/>
                  </a:schemeClr>
                </a:solidFill>
                <a:latin typeface="+mj-lt"/>
              </a:rPr>
              <a:t> "</a:t>
            </a:r>
            <a:r>
              <a:rPr lang="fr-CA" sz="1700" b="1" dirty="0" err="1" smtClean="0">
                <a:solidFill>
                  <a:srgbClr val="0033CC"/>
                </a:solidFill>
                <a:latin typeface="+mj-lt"/>
              </a:rPr>
              <a:t>Estuarine</a:t>
            </a:r>
            <a:r>
              <a:rPr lang="fr-CA" sz="1700" b="1" dirty="0" smtClean="0">
                <a:solidFill>
                  <a:srgbClr val="0033CC"/>
                </a:solidFill>
                <a:latin typeface="+mj-lt"/>
              </a:rPr>
              <a:t> Management and Technologies (EMT)</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may</a:t>
            </a:r>
            <a:r>
              <a:rPr lang="fr-CA" sz="1700" dirty="0" smtClean="0">
                <a:solidFill>
                  <a:schemeClr val="tx1">
                    <a:lumMod val="95000"/>
                    <a:lumOff val="5000"/>
                  </a:schemeClr>
                </a:solidFill>
                <a:latin typeface="+mj-lt"/>
              </a:rPr>
              <a:t> focus on the </a:t>
            </a:r>
            <a:r>
              <a:rPr lang="fr-CA" sz="1700" dirty="0" err="1" smtClean="0">
                <a:solidFill>
                  <a:schemeClr val="tx1">
                    <a:lumMod val="95000"/>
                    <a:lumOff val="5000"/>
                  </a:schemeClr>
                </a:solidFill>
                <a:latin typeface="+mj-lt"/>
              </a:rPr>
              <a:t>technological</a:t>
            </a:r>
            <a:r>
              <a:rPr lang="fr-CA" sz="1700" dirty="0" smtClean="0">
                <a:solidFill>
                  <a:schemeClr val="tx1">
                    <a:lumMod val="95000"/>
                    <a:lumOff val="5000"/>
                  </a:schemeClr>
                </a:solidFill>
                <a:latin typeface="+mj-lt"/>
              </a:rPr>
              <a:t> aspects of </a:t>
            </a:r>
            <a:r>
              <a:rPr lang="fr-CA" sz="1700" dirty="0" err="1" smtClean="0">
                <a:solidFill>
                  <a:schemeClr val="tx1">
                    <a:lumMod val="95000"/>
                    <a:lumOff val="5000"/>
                  </a:schemeClr>
                </a:solidFill>
                <a:latin typeface="+mj-lt"/>
              </a:rPr>
              <a:t>studying</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managing</a:t>
            </a:r>
            <a:r>
              <a:rPr lang="fr-CA" sz="1700" dirty="0" smtClean="0">
                <a:solidFill>
                  <a:schemeClr val="tx1">
                    <a:lumMod val="95000"/>
                    <a:lumOff val="5000"/>
                  </a:schemeClr>
                </a:solidFill>
                <a:latin typeface="+mj-lt"/>
              </a:rPr>
              <a:t>, and </a:t>
            </a:r>
            <a:r>
              <a:rPr lang="fr-CA" sz="1700" dirty="0" err="1" smtClean="0">
                <a:solidFill>
                  <a:schemeClr val="tx1">
                    <a:lumMod val="95000"/>
                    <a:lumOff val="5000"/>
                  </a:schemeClr>
                </a:solidFill>
                <a:latin typeface="+mj-lt"/>
              </a:rPr>
              <a:t>conserving</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estuarine</a:t>
            </a:r>
            <a:r>
              <a:rPr lang="fr-CA" sz="1700" dirty="0" smtClean="0">
                <a:solidFill>
                  <a:schemeClr val="tx1">
                    <a:lumMod val="95000"/>
                    <a:lumOff val="5000"/>
                  </a:schemeClr>
                </a:solidFill>
                <a:latin typeface="+mj-lt"/>
              </a:rPr>
              <a:t> </a:t>
            </a:r>
            <a:r>
              <a:rPr lang="fr-CA" sz="1700" dirty="0" err="1" smtClean="0">
                <a:solidFill>
                  <a:schemeClr val="tx1">
                    <a:lumMod val="95000"/>
                    <a:lumOff val="5000"/>
                  </a:schemeClr>
                </a:solidFill>
                <a:latin typeface="+mj-lt"/>
              </a:rPr>
              <a:t>environments</a:t>
            </a:r>
            <a:r>
              <a:rPr lang="fr-CA" sz="1700" dirty="0" smtClean="0">
                <a:solidFill>
                  <a:schemeClr val="tx1">
                    <a:lumMod val="95000"/>
                    <a:lumOff val="5000"/>
                  </a:schemeClr>
                </a:solidFill>
                <a:latin typeface="+mj-lt"/>
              </a:rPr>
              <a:t>.</a:t>
            </a:r>
            <a:endParaRPr lang="en-US" sz="1700" dirty="0">
              <a:solidFill>
                <a:schemeClr val="tx1">
                  <a:lumMod val="95000"/>
                  <a:lumOff val="5000"/>
                </a:schemeClr>
              </a:solidFill>
              <a:latin typeface="+mj-lt"/>
            </a:endParaRPr>
          </a:p>
        </p:txBody>
      </p:sp>
      <p:pic>
        <p:nvPicPr>
          <p:cNvPr id="5" name="Image 4"/>
          <p:cNvPicPr/>
          <p:nvPr/>
        </p:nvPicPr>
        <p:blipFill>
          <a:blip r:embed="rId2" cstate="print"/>
          <a:srcRect t="13779"/>
          <a:stretch>
            <a:fillRect/>
          </a:stretch>
        </p:blipFill>
        <p:spPr bwMode="auto">
          <a:xfrm>
            <a:off x="-1" y="3141133"/>
            <a:ext cx="6434667" cy="3716867"/>
          </a:xfrm>
          <a:prstGeom prst="rect">
            <a:avLst/>
          </a:prstGeom>
          <a:noFill/>
        </p:spPr>
      </p:pic>
      <p:pic>
        <p:nvPicPr>
          <p:cNvPr id="9218" name="Picture 2" descr="Developing the 2023 State of Our Estuaries | Piscataqua Regional Estuaries  Partnership"/>
          <p:cNvPicPr>
            <a:picLocks noGrp="1" noChangeAspect="1" noChangeArrowheads="1"/>
          </p:cNvPicPr>
          <p:nvPr>
            <p:ph type="pic" sz="quarter" idx="13"/>
          </p:nvPr>
        </p:nvPicPr>
        <p:blipFill>
          <a:blip r:embed="rId3"/>
          <a:srcRect l="15940" r="15940"/>
          <a:stretch>
            <a:fillRect/>
          </a:stretch>
        </p:blipFill>
        <p:spPr bwMode="auto">
          <a:xfrm>
            <a:off x="6417734" y="0"/>
            <a:ext cx="5901272" cy="6858000"/>
          </a:xfrm>
          <a:prstGeom prst="rect">
            <a:avLst/>
          </a:prstGeom>
          <a:noFill/>
        </p:spPr>
      </p:pic>
      <p:sp>
        <p:nvSpPr>
          <p:cNvPr id="7" name="Rectangle 6"/>
          <p:cNvSpPr/>
          <p:nvPr/>
        </p:nvSpPr>
        <p:spPr>
          <a:xfrm>
            <a:off x="7685754" y="6531003"/>
            <a:ext cx="3729291" cy="369332"/>
          </a:xfrm>
          <a:prstGeom prst="rect">
            <a:avLst/>
          </a:prstGeom>
        </p:spPr>
        <p:txBody>
          <a:bodyPr wrap="none">
            <a:spAutoFit/>
          </a:bodyPr>
          <a:lstStyle/>
          <a:p>
            <a:r>
              <a:rPr lang="fr-FR" dirty="0" smtClean="0">
                <a:solidFill>
                  <a:srgbClr val="FFFF00"/>
                </a:solidFill>
              </a:rPr>
              <a:t>https://www.stateofourestuaries.org/</a:t>
            </a:r>
            <a:endParaRPr lang="fr-FR" dirty="0">
              <a:solidFill>
                <a:srgbClr val="FFFF00"/>
              </a:solidFill>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14367" y="302016"/>
            <a:ext cx="5250600" cy="6109365"/>
          </a:xfrm>
          <a:prstGeom prst="rect">
            <a:avLst/>
          </a:prstGeom>
        </p:spPr>
        <p:txBody>
          <a:bodyPr wrap="square">
            <a:spAutoFit/>
          </a:bodyPr>
          <a:lstStyle/>
          <a:p>
            <a:pPr algn="just"/>
            <a:r>
              <a:rPr lang="en-US" sz="1700" dirty="0" smtClean="0">
                <a:solidFill>
                  <a:schemeClr val="tx1">
                    <a:lumMod val="95000"/>
                    <a:lumOff val="5000"/>
                  </a:schemeClr>
                </a:solidFill>
                <a:latin typeface="+mj-lt"/>
              </a:rPr>
              <a:t>“</a:t>
            </a:r>
            <a:r>
              <a:rPr lang="en-US" sz="1700" b="1" dirty="0" smtClean="0">
                <a:solidFill>
                  <a:srgbClr val="0033CC"/>
                </a:solidFill>
                <a:latin typeface="+mj-lt"/>
              </a:rPr>
              <a:t>Estuarine Management and Technologies</a:t>
            </a:r>
            <a:r>
              <a:rPr lang="en-US" sz="1700" dirty="0" smtClean="0">
                <a:solidFill>
                  <a:schemeClr val="tx1">
                    <a:lumMod val="95000"/>
                    <a:lumOff val="5000"/>
                  </a:schemeClr>
                </a:solidFill>
                <a:latin typeface="+mj-lt"/>
              </a:rPr>
              <a:t>” is established to facilitate the electronic publication of peer-reviewed papers encompassing all facets of estuarine management and technologies. The subjects suitable for publication cover a wide spectrum of disciplines, including physics, chemistry, geology, biology, and hydrology within this expansive system. We place a particular emphasis on papers that transcend individual technical domains, offering fresh and insightful perspectives on the attributes and management of this complex ecosystem.</a:t>
            </a:r>
          </a:p>
          <a:p>
            <a:pPr algn="just"/>
            <a:endParaRPr lang="en-US" sz="1700" dirty="0" smtClean="0">
              <a:solidFill>
                <a:schemeClr val="tx1">
                  <a:lumMod val="95000"/>
                  <a:lumOff val="5000"/>
                </a:schemeClr>
              </a:solidFill>
              <a:latin typeface="+mj-lt"/>
            </a:endParaRPr>
          </a:p>
          <a:p>
            <a:pPr algn="just"/>
            <a:r>
              <a:rPr lang="en-US" sz="1700" dirty="0" smtClean="0">
                <a:solidFill>
                  <a:schemeClr val="tx1">
                    <a:lumMod val="95000"/>
                    <a:lumOff val="5000"/>
                  </a:schemeClr>
                </a:solidFill>
                <a:latin typeface="+mj-lt"/>
              </a:rPr>
              <a:t>Our publication achieves this objective by featuring peer-reviewed papers from accomplished colleagues at esteemed institutions worldwide, as well as vetted manuscripts from emerging professionals whose contributions showcase their rising careers within our community.</a:t>
            </a:r>
          </a:p>
          <a:p>
            <a:pPr algn="just"/>
            <a:endParaRPr lang="en-US" sz="1700" dirty="0" smtClean="0">
              <a:solidFill>
                <a:schemeClr val="tx1">
                  <a:lumMod val="95000"/>
                  <a:lumOff val="5000"/>
                </a:schemeClr>
              </a:solidFill>
              <a:latin typeface="+mj-lt"/>
            </a:endParaRPr>
          </a:p>
          <a:p>
            <a:pPr algn="just"/>
            <a:r>
              <a:rPr lang="en-US" sz="1700" dirty="0" smtClean="0">
                <a:solidFill>
                  <a:schemeClr val="tx1">
                    <a:lumMod val="95000"/>
                    <a:lumOff val="5000"/>
                  </a:schemeClr>
                </a:solidFill>
                <a:latin typeface="+mj-lt"/>
              </a:rPr>
              <a:t>The majority of our content consists of original research articles and reports that, in a significant way, advance the comprehension and management of information resources within our area of expertise, tailored to their intended audience</a:t>
            </a: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2885" y="405528"/>
            <a:ext cx="5250600" cy="5570756"/>
          </a:xfrm>
          <a:prstGeom prst="rect">
            <a:avLst/>
          </a:prstGeom>
        </p:spPr>
        <p:txBody>
          <a:bodyPr wrap="square">
            <a:spAutoFit/>
          </a:bodyPr>
          <a:lstStyle/>
          <a:p>
            <a:pPr algn="just"/>
            <a:r>
              <a:rPr lang="en-US" sz="1600" b="1" i="1" dirty="0" smtClean="0">
                <a:solidFill>
                  <a:srgbClr val="00B050"/>
                </a:solidFill>
                <a:latin typeface="+mj-lt"/>
              </a:rPr>
              <a:t>Estuarine Management and Technologies accepts the following types of articles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Research</a:t>
            </a:r>
            <a:r>
              <a:rPr lang="fr-FR" sz="1700" dirty="0" smtClean="0">
                <a:solidFill>
                  <a:schemeClr val="tx1">
                    <a:lumMod val="95000"/>
                    <a:lumOff val="5000"/>
                  </a:schemeClr>
                </a:solidFill>
                <a:latin typeface="+mj-lt"/>
              </a:rPr>
              <a:t> Article, </a:t>
            </a:r>
            <a:r>
              <a:rPr lang="fr-FR" sz="1700" dirty="0" err="1" smtClean="0">
                <a:solidFill>
                  <a:schemeClr val="tx1">
                    <a:lumMod val="95000"/>
                    <a:lumOff val="5000"/>
                  </a:schemeClr>
                </a:solidFill>
                <a:latin typeface="+mj-lt"/>
              </a:rPr>
              <a:t>Review</a:t>
            </a:r>
            <a:r>
              <a:rPr lang="fr-FR" sz="1700" dirty="0" smtClean="0">
                <a:solidFill>
                  <a:schemeClr val="tx1">
                    <a:lumMod val="95000"/>
                    <a:lumOff val="5000"/>
                  </a:schemeClr>
                </a:solidFill>
                <a:latin typeface="+mj-lt"/>
              </a:rPr>
              <a:t> Article, Short Communication, Data </a:t>
            </a:r>
            <a:r>
              <a:rPr lang="fr-FR" sz="1700" dirty="0" err="1" smtClean="0">
                <a:solidFill>
                  <a:schemeClr val="tx1">
                    <a:lumMod val="95000"/>
                    <a:lumOff val="5000"/>
                  </a:schemeClr>
                </a:solidFill>
                <a:latin typeface="+mj-lt"/>
              </a:rPr>
              <a:t>Paper</a:t>
            </a:r>
            <a:r>
              <a:rPr lang="fr-FR" sz="1700" dirty="0" smtClean="0">
                <a:solidFill>
                  <a:schemeClr val="tx1">
                    <a:lumMod val="95000"/>
                    <a:lumOff val="5000"/>
                  </a:schemeClr>
                </a:solidFill>
                <a:latin typeface="+mj-lt"/>
              </a:rPr>
              <a:t>, Software Description, Editorial, </a:t>
            </a:r>
            <a:r>
              <a:rPr lang="fr-FR" sz="1700" dirty="0" err="1" smtClean="0">
                <a:solidFill>
                  <a:schemeClr val="tx1">
                    <a:lumMod val="95000"/>
                    <a:lumOff val="5000"/>
                  </a:schemeClr>
                </a:solidFill>
                <a:latin typeface="+mj-lt"/>
              </a:rPr>
              <a:t>Corrigendum</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Methods</a:t>
            </a:r>
            <a:r>
              <a:rPr lang="fr-FR" sz="1700" dirty="0" smtClean="0">
                <a:solidFill>
                  <a:schemeClr val="tx1">
                    <a:lumMod val="95000"/>
                    <a:lumOff val="5000"/>
                  </a:schemeClr>
                </a:solidFill>
                <a:latin typeface="+mj-lt"/>
              </a:rPr>
              <a:t> &amp; Technologies; </a:t>
            </a: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Scientists</a:t>
            </a:r>
            <a:r>
              <a:rPr lang="fr-FR" sz="1700" dirty="0" smtClean="0">
                <a:solidFill>
                  <a:schemeClr val="tx1">
                    <a:lumMod val="95000"/>
                    <a:lumOff val="5000"/>
                  </a:schemeClr>
                </a:solidFill>
                <a:latin typeface="+mj-lt"/>
              </a:rPr>
              <a:t>; Expert </a:t>
            </a:r>
            <a:r>
              <a:rPr lang="fr-FR" sz="1700" dirty="0" err="1" smtClean="0">
                <a:solidFill>
                  <a:schemeClr val="tx1">
                    <a:lumMod val="95000"/>
                    <a:lumOff val="5000"/>
                  </a:schemeClr>
                </a:solidFill>
                <a:latin typeface="+mj-lt"/>
              </a:rPr>
              <a:t>View</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Video</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Paper</a:t>
            </a:r>
            <a:r>
              <a:rPr lang="fr-FR" sz="1700" dirty="0" smtClean="0">
                <a:solidFill>
                  <a:schemeClr val="tx1">
                    <a:lumMod val="95000"/>
                    <a:lumOff val="5000"/>
                  </a:schemeClr>
                </a:solidFill>
                <a:latin typeface="+mj-lt"/>
              </a:rPr>
              <a:t> in 180s; </a:t>
            </a:r>
            <a:r>
              <a:rPr lang="fr-FR" sz="1700" dirty="0" err="1" smtClean="0">
                <a:solidFill>
                  <a:schemeClr val="tx1">
                    <a:lumMod val="95000"/>
                    <a:lumOff val="5000"/>
                  </a:schemeClr>
                </a:solidFill>
                <a:latin typeface="+mj-lt"/>
              </a:rPr>
              <a:t>Rapid</a:t>
            </a:r>
            <a:r>
              <a:rPr lang="fr-FR" sz="1700" dirty="0" smtClean="0">
                <a:solidFill>
                  <a:schemeClr val="tx1">
                    <a:lumMod val="95000"/>
                    <a:lumOff val="5000"/>
                  </a:schemeClr>
                </a:solidFill>
                <a:latin typeface="+mj-lt"/>
              </a:rPr>
              <a:t> Communication; Mini-</a:t>
            </a:r>
            <a:r>
              <a:rPr lang="fr-FR" sz="1700" dirty="0" err="1" smtClean="0">
                <a:solidFill>
                  <a:schemeClr val="tx1">
                    <a:lumMod val="95000"/>
                    <a:lumOff val="5000"/>
                  </a:schemeClr>
                </a:solidFill>
                <a:latin typeface="+mj-lt"/>
              </a:rPr>
              <a:t>Review</a:t>
            </a:r>
            <a:r>
              <a:rPr lang="fr-FR" sz="1700" dirty="0" smtClean="0">
                <a:solidFill>
                  <a:schemeClr val="tx1">
                    <a:lumMod val="95000"/>
                    <a:lumOff val="5000"/>
                  </a:schemeClr>
                </a:solidFill>
                <a:latin typeface="+mj-lt"/>
              </a:rPr>
              <a:t>; Education &amp; Communication. </a:t>
            </a:r>
            <a:r>
              <a:rPr lang="fr-CA" sz="1700" b="1" dirty="0" smtClean="0">
                <a:solidFill>
                  <a:srgbClr val="0033CC"/>
                </a:solidFill>
                <a:latin typeface="+mj-lt"/>
              </a:rPr>
              <a:t>The publication in EMT </a:t>
            </a:r>
            <a:r>
              <a:rPr lang="fr-CA" sz="1700" b="1" dirty="0" err="1" smtClean="0">
                <a:solidFill>
                  <a:srgbClr val="0033CC"/>
                </a:solidFill>
                <a:latin typeface="+mj-lt"/>
              </a:rPr>
              <a:t>is</a:t>
            </a:r>
            <a:r>
              <a:rPr lang="fr-CA" sz="1700" b="1" dirty="0" smtClean="0">
                <a:solidFill>
                  <a:srgbClr val="0033CC"/>
                </a:solidFill>
                <a:latin typeface="+mj-lt"/>
              </a:rPr>
              <a:t> free of charge</a:t>
            </a:r>
            <a:r>
              <a:rPr lang="fr-CA" sz="1700" dirty="0" smtClean="0">
                <a:solidFill>
                  <a:schemeClr val="tx1">
                    <a:lumMod val="95000"/>
                    <a:lumOff val="5000"/>
                  </a:schemeClr>
                </a:solidFill>
                <a:latin typeface="+mj-lt"/>
              </a:rPr>
              <a:t>.</a:t>
            </a:r>
            <a:endParaRPr lang="fr-FR" sz="1700" dirty="0" smtClean="0">
              <a:solidFill>
                <a:schemeClr val="tx1">
                  <a:lumMod val="95000"/>
                  <a:lumOff val="5000"/>
                </a:schemeClr>
              </a:solidFill>
              <a:latin typeface="+mj-lt"/>
            </a:endParaRPr>
          </a:p>
          <a:p>
            <a:pPr algn="just"/>
            <a:endParaRPr lang="fr-FR" sz="1700" dirty="0" smtClean="0">
              <a:solidFill>
                <a:schemeClr val="tx1">
                  <a:lumMod val="95000"/>
                  <a:lumOff val="5000"/>
                </a:schemeClr>
              </a:solidFill>
              <a:latin typeface="+mj-lt"/>
            </a:endParaRPr>
          </a:p>
          <a:p>
            <a:pPr algn="just"/>
            <a:endParaRPr lang="fr-FR" sz="1700" dirty="0" smtClean="0">
              <a:solidFill>
                <a:schemeClr val="tx1">
                  <a:lumMod val="95000"/>
                  <a:lumOff val="5000"/>
                </a:schemeClr>
              </a:solidFill>
              <a:latin typeface="+mj-lt"/>
            </a:endParaRPr>
          </a:p>
          <a:p>
            <a:pPr algn="just">
              <a:buClr>
                <a:srgbClr val="0033CC"/>
              </a:buClr>
              <a:buFont typeface="Wingdings" pitchFamily="2" charset="2"/>
              <a:buChar char="v"/>
            </a:pPr>
            <a:r>
              <a:rPr lang="en-US" sz="1700" b="1" dirty="0" smtClean="0">
                <a:solidFill>
                  <a:schemeClr val="tx1">
                    <a:lumMod val="95000"/>
                    <a:lumOff val="5000"/>
                  </a:schemeClr>
                </a:solidFill>
                <a:latin typeface="+mj-lt"/>
              </a:rPr>
              <a:t>Estuarine scientists</a:t>
            </a:r>
            <a:r>
              <a:rPr lang="en-US" sz="1700" dirty="0" smtClean="0">
                <a:solidFill>
                  <a:schemeClr val="tx1">
                    <a:lumMod val="95000"/>
                    <a:lumOff val="5000"/>
                  </a:schemeClr>
                </a:solidFill>
                <a:latin typeface="+mj-lt"/>
              </a:rPr>
              <a:t>: i.e., a survey of the life, times, career and publication patterns of a distinguished scientist in the estuary area.</a:t>
            </a:r>
          </a:p>
          <a:p>
            <a:pPr algn="just">
              <a:buClr>
                <a:srgbClr val="0033CC"/>
              </a:buClr>
              <a:buFont typeface="Wingdings" pitchFamily="2" charset="2"/>
              <a:buChar char="v"/>
            </a:pPr>
            <a:endParaRPr lang="en-US" sz="1700" dirty="0" smtClean="0">
              <a:solidFill>
                <a:schemeClr val="tx1">
                  <a:lumMod val="95000"/>
                  <a:lumOff val="5000"/>
                </a:schemeClr>
              </a:solidFill>
              <a:latin typeface="+mj-lt"/>
            </a:endParaRPr>
          </a:p>
          <a:p>
            <a:pPr algn="just">
              <a:buClr>
                <a:srgbClr val="0033CC"/>
              </a:buClr>
              <a:buFont typeface="Wingdings" pitchFamily="2" charset="2"/>
              <a:buChar char="v"/>
            </a:pPr>
            <a:endParaRPr lang="en-US" sz="1700" dirty="0" smtClean="0">
              <a:solidFill>
                <a:schemeClr val="tx1">
                  <a:lumMod val="95000"/>
                  <a:lumOff val="5000"/>
                </a:schemeClr>
              </a:solidFill>
              <a:latin typeface="+mj-lt"/>
            </a:endParaRPr>
          </a:p>
          <a:p>
            <a:pPr algn="just">
              <a:buClr>
                <a:srgbClr val="0033CC"/>
              </a:buClr>
              <a:buFont typeface="Wingdings" pitchFamily="2" charset="2"/>
              <a:buChar char="v"/>
            </a:pPr>
            <a:r>
              <a:rPr lang="en-US" sz="1700" dirty="0" smtClean="0">
                <a:solidFill>
                  <a:schemeClr val="tx1">
                    <a:lumMod val="95000"/>
                    <a:lumOff val="5000"/>
                  </a:schemeClr>
                </a:solidFill>
                <a:latin typeface="+mj-lt"/>
              </a:rPr>
              <a:t>For the first time, we will be accepting a </a:t>
            </a:r>
            <a:r>
              <a:rPr lang="en-US" sz="1700" b="1" dirty="0" smtClean="0">
                <a:solidFill>
                  <a:schemeClr val="tx1">
                    <a:lumMod val="95000"/>
                    <a:lumOff val="5000"/>
                  </a:schemeClr>
                </a:solidFill>
                <a:latin typeface="+mj-lt"/>
              </a:rPr>
              <a:t>Video paper of 180 seconds</a:t>
            </a:r>
            <a:r>
              <a:rPr lang="en-US" sz="1700" dirty="0" smtClean="0">
                <a:solidFill>
                  <a:schemeClr val="tx1">
                    <a:lumMod val="95000"/>
                    <a:lumOff val="5000"/>
                  </a:schemeClr>
                </a:solidFill>
                <a:latin typeface="+mj-lt"/>
              </a:rPr>
              <a:t>. Some authors will be invited to create a short video lasting 180 seconds, which has not been presented or published before. This video will also undergo online evaluation by expert reviewers, along with the corresponding author and one member of the Editorial board in the respective field.</a:t>
            </a:r>
            <a:endParaRPr lang="fr-FR" sz="1700" dirty="0" err="1" smtClean="0">
              <a:solidFill>
                <a:schemeClr val="tx1">
                  <a:lumMod val="95000"/>
                  <a:lumOff val="5000"/>
                </a:schemeClr>
              </a:solidFill>
              <a:latin typeface="+mj-lt"/>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28762" y="302016"/>
            <a:ext cx="5957970" cy="7140416"/>
          </a:xfrm>
          <a:prstGeom prst="rect">
            <a:avLst/>
          </a:prstGeom>
        </p:spPr>
        <p:txBody>
          <a:bodyPr wrap="square">
            <a:spAutoFit/>
          </a:bodyPr>
          <a:lstStyle/>
          <a:p>
            <a:r>
              <a:rPr lang="en-US" sz="1700" b="1" i="1" dirty="0" smtClean="0">
                <a:solidFill>
                  <a:srgbClr val="00B050"/>
                </a:solidFill>
                <a:latin typeface="+mj-lt"/>
              </a:rPr>
              <a:t>Specific research areas include:</a:t>
            </a:r>
            <a:endParaRPr lang="fr-FR" sz="1700" b="1" i="1" dirty="0" smtClean="0">
              <a:solidFill>
                <a:srgbClr val="00B050"/>
              </a:solidFill>
              <a:latin typeface="+mj-lt"/>
            </a:endParaRPr>
          </a:p>
          <a:p>
            <a:pPr>
              <a:buClr>
                <a:srgbClr val="0033CC"/>
              </a:buClr>
              <a:buFont typeface="Wingdings" pitchFamily="2" charset="2"/>
              <a:buChar char="§"/>
            </a:pPr>
            <a:r>
              <a:rPr lang="fr-FR" sz="1700" dirty="0" smtClean="0">
                <a:solidFill>
                  <a:schemeClr val="tx1">
                    <a:lumMod val="95000"/>
                    <a:lumOff val="5000"/>
                  </a:schemeClr>
                </a:solidFill>
                <a:latin typeface="+mj-lt"/>
              </a:rPr>
              <a:t>Application of </a:t>
            </a:r>
            <a:r>
              <a:rPr lang="fr-FR" sz="1700" dirty="0" err="1" smtClean="0">
                <a:solidFill>
                  <a:schemeClr val="tx1">
                    <a:lumMod val="95000"/>
                    <a:lumOff val="5000"/>
                  </a:schemeClr>
                </a:solidFill>
                <a:latin typeface="+mj-lt"/>
              </a:rPr>
              <a:t>Remote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Sensing</a:t>
            </a:r>
            <a:r>
              <a:rPr lang="fr-FR" sz="1700" dirty="0" smtClean="0">
                <a:solidFill>
                  <a:schemeClr val="tx1">
                    <a:lumMod val="95000"/>
                    <a:lumOff val="5000"/>
                  </a:schemeClr>
                </a:solidFill>
                <a:latin typeface="+mj-lt"/>
              </a:rPr>
              <a:t> and GIS </a:t>
            </a:r>
            <a:r>
              <a:rPr lang="fr-FR" sz="1700" dirty="0" err="1" smtClean="0">
                <a:solidFill>
                  <a:schemeClr val="tx1">
                    <a:lumMod val="95000"/>
                    <a:lumOff val="5000"/>
                  </a:schemeClr>
                </a:solidFill>
                <a:latin typeface="+mj-lt"/>
              </a:rPr>
              <a:t>technology</a:t>
            </a:r>
            <a:r>
              <a:rPr lang="fr-FR" sz="1700" dirty="0" smtClean="0">
                <a:solidFill>
                  <a:schemeClr val="tx1">
                    <a:lumMod val="95000"/>
                    <a:lumOff val="5000"/>
                  </a:schemeClr>
                </a:solidFill>
                <a:latin typeface="+mj-lt"/>
              </a:rPr>
              <a:t> in </a:t>
            </a: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studies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Estuaries</a:t>
            </a:r>
            <a:r>
              <a:rPr lang="fr-FR" sz="1700" dirty="0" smtClean="0">
                <a:solidFill>
                  <a:schemeClr val="tx1">
                    <a:lumMod val="95000"/>
                    <a:lumOff val="5000"/>
                  </a:schemeClr>
                </a:solidFill>
                <a:latin typeface="+mj-lt"/>
              </a:rPr>
              <a:t> bio-</a:t>
            </a:r>
            <a:r>
              <a:rPr lang="fr-FR" sz="1700" dirty="0" err="1" smtClean="0">
                <a:solidFill>
                  <a:schemeClr val="tx1">
                    <a:lumMod val="95000"/>
                    <a:lumOff val="5000"/>
                  </a:schemeClr>
                </a:solidFill>
                <a:latin typeface="+mj-lt"/>
              </a:rPr>
              <a:t>resources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systems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smtClean="0">
                <a:solidFill>
                  <a:schemeClr val="tx1">
                    <a:lumMod val="95000"/>
                    <a:lumOff val="5000"/>
                  </a:schemeClr>
                </a:solidFill>
                <a:latin typeface="+mj-lt"/>
              </a:rPr>
              <a:t>Monitoring, </a:t>
            </a:r>
            <a:r>
              <a:rPr lang="fr-FR" sz="1700" dirty="0" err="1" smtClean="0">
                <a:solidFill>
                  <a:schemeClr val="tx1">
                    <a:lumMod val="95000"/>
                    <a:lumOff val="5000"/>
                  </a:schemeClr>
                </a:solidFill>
                <a:latin typeface="+mj-lt"/>
              </a:rPr>
              <a:t>remediation</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assessment</a:t>
            </a:r>
            <a:r>
              <a:rPr lang="fr-FR" sz="1700" dirty="0" smtClean="0">
                <a:solidFill>
                  <a:schemeClr val="tx1">
                    <a:lumMod val="95000"/>
                    <a:lumOff val="5000"/>
                  </a:schemeClr>
                </a:solidFill>
                <a:latin typeface="+mj-lt"/>
              </a:rPr>
              <a:t> and protection of </a:t>
            </a:r>
            <a:r>
              <a:rPr lang="fr-FR" sz="1700" dirty="0" err="1" smtClean="0">
                <a:solidFill>
                  <a:schemeClr val="tx1">
                    <a:lumMod val="95000"/>
                    <a:lumOff val="5000"/>
                  </a:schemeClr>
                </a:solidFill>
                <a:latin typeface="+mj-lt"/>
              </a:rPr>
              <a:t>estuaries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smtClean="0">
                <a:solidFill>
                  <a:schemeClr val="tx1">
                    <a:lumMod val="95000"/>
                    <a:lumOff val="5000"/>
                  </a:schemeClr>
                </a:solidFill>
                <a:latin typeface="+mj-lt"/>
              </a:rPr>
              <a:t>Planning and management of </a:t>
            </a:r>
            <a:r>
              <a:rPr lang="fr-FR" sz="1700" dirty="0" err="1" smtClean="0">
                <a:solidFill>
                  <a:schemeClr val="tx1">
                    <a:lumMod val="95000"/>
                    <a:lumOff val="5000"/>
                  </a:schemeClr>
                </a:solidFill>
                <a:latin typeface="+mj-lt"/>
              </a:rPr>
              <a:t>estuaries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towards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sustainability</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Development</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realization</a:t>
            </a:r>
            <a:r>
              <a:rPr lang="fr-FR" sz="1700" dirty="0" smtClean="0">
                <a:solidFill>
                  <a:schemeClr val="tx1">
                    <a:lumMod val="95000"/>
                    <a:lumOff val="5000"/>
                  </a:schemeClr>
                </a:solidFill>
                <a:latin typeface="+mj-lt"/>
              </a:rPr>
              <a:t> of national and international </a:t>
            </a:r>
            <a:r>
              <a:rPr lang="fr-FR" sz="1700" dirty="0" err="1" smtClean="0">
                <a:solidFill>
                  <a:schemeClr val="tx1">
                    <a:lumMod val="95000"/>
                    <a:lumOff val="5000"/>
                  </a:schemeClr>
                </a:solidFill>
                <a:latin typeface="+mj-lt"/>
              </a:rPr>
              <a:t>policies</a:t>
            </a:r>
            <a:r>
              <a:rPr lang="fr-FR" sz="1700" dirty="0" smtClean="0">
                <a:solidFill>
                  <a:schemeClr val="tx1">
                    <a:lumMod val="95000"/>
                    <a:lumOff val="5000"/>
                  </a:schemeClr>
                </a:solidFill>
                <a:latin typeface="+mj-lt"/>
              </a:rPr>
              <a:t> on </a:t>
            </a:r>
            <a:r>
              <a:rPr lang="fr-FR" sz="1700" dirty="0" err="1" smtClean="0">
                <a:solidFill>
                  <a:schemeClr val="tx1">
                    <a:lumMod val="95000"/>
                    <a:lumOff val="5000"/>
                  </a:schemeClr>
                </a:solidFill>
                <a:latin typeface="+mj-lt"/>
              </a:rPr>
              <a:t>estuaries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Estuaries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economics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smtClean="0">
                <a:solidFill>
                  <a:schemeClr val="tx1">
                    <a:lumMod val="95000"/>
                    <a:lumOff val="5000"/>
                  </a:schemeClr>
                </a:solidFill>
                <a:latin typeface="+mj-lt"/>
              </a:rPr>
              <a:t>Contaminant sources, sorption, diffusion, transformation, </a:t>
            </a:r>
            <a:r>
              <a:rPr lang="fr-FR" sz="1700" dirty="0" err="1" smtClean="0">
                <a:solidFill>
                  <a:schemeClr val="tx1">
                    <a:lumMod val="95000"/>
                    <a:lumOff val="5000"/>
                  </a:schemeClr>
                </a:solidFill>
                <a:latin typeface="+mj-lt"/>
              </a:rPr>
              <a:t>volatilization</a:t>
            </a:r>
            <a:r>
              <a:rPr lang="fr-FR" sz="1700" dirty="0" smtClean="0">
                <a:solidFill>
                  <a:schemeClr val="tx1">
                    <a:lumMod val="95000"/>
                    <a:lumOff val="5000"/>
                  </a:schemeClr>
                </a:solidFill>
                <a:latin typeface="+mj-lt"/>
              </a:rPr>
              <a:t> and transport</a:t>
            </a:r>
          </a:p>
          <a:p>
            <a:pPr>
              <a:buClr>
                <a:srgbClr val="0033CC"/>
              </a:buClr>
              <a:buFont typeface="Wingdings" pitchFamily="2" charset="2"/>
              <a:buChar char="§"/>
            </a:pPr>
            <a:r>
              <a:rPr lang="fr-FR" sz="1700" dirty="0" err="1" smtClean="0">
                <a:solidFill>
                  <a:schemeClr val="tx1">
                    <a:lumMod val="95000"/>
                    <a:lumOff val="5000"/>
                  </a:schemeClr>
                </a:solidFill>
                <a:latin typeface="+mj-lt"/>
              </a:rPr>
              <a:t>Physics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chemistry</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geology</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biology</a:t>
            </a:r>
            <a:r>
              <a:rPr lang="fr-FR" sz="1700" dirty="0" smtClean="0">
                <a:solidFill>
                  <a:schemeClr val="tx1">
                    <a:lumMod val="95000"/>
                    <a:lumOff val="5000"/>
                  </a:schemeClr>
                </a:solidFill>
                <a:latin typeface="+mj-lt"/>
              </a:rPr>
              <a:t> of </a:t>
            </a:r>
            <a:r>
              <a:rPr lang="fr-FR" sz="1700" dirty="0" err="1" smtClean="0">
                <a:solidFill>
                  <a:schemeClr val="tx1">
                    <a:lumMod val="95000"/>
                    <a:lumOff val="5000"/>
                  </a:schemeClr>
                </a:solidFill>
                <a:latin typeface="+mj-lt"/>
              </a:rPr>
              <a:t>estuary</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pollution and control</a:t>
            </a:r>
          </a:p>
          <a:p>
            <a:pPr>
              <a:buClr>
                <a:srgbClr val="0033CC"/>
              </a:buClr>
              <a:buFont typeface="Wingdings" pitchFamily="2" charset="2"/>
              <a:buChar char="§"/>
            </a:pP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water </a:t>
            </a:r>
            <a:r>
              <a:rPr lang="fr-FR" sz="1700" dirty="0" err="1" smtClean="0">
                <a:solidFill>
                  <a:schemeClr val="tx1">
                    <a:lumMod val="95000"/>
                    <a:lumOff val="5000"/>
                  </a:schemeClr>
                </a:solidFill>
                <a:latin typeface="+mj-lt"/>
              </a:rPr>
              <a:t>quality</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assessment</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Ecology</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biodiversity</a:t>
            </a:r>
            <a:r>
              <a:rPr lang="fr-FR" sz="1700" dirty="0" smtClean="0">
                <a:solidFill>
                  <a:schemeClr val="tx1">
                    <a:lumMod val="95000"/>
                    <a:lumOff val="5000"/>
                  </a:schemeClr>
                </a:solidFill>
                <a:latin typeface="+mj-lt"/>
              </a:rPr>
              <a:t> of </a:t>
            </a:r>
            <a:r>
              <a:rPr lang="fr-FR" sz="1700" dirty="0" err="1" smtClean="0">
                <a:solidFill>
                  <a:schemeClr val="tx1">
                    <a:lumMod val="95000"/>
                    <a:lumOff val="5000"/>
                  </a:schemeClr>
                </a:solidFill>
                <a:latin typeface="+mj-lt"/>
              </a:rPr>
              <a:t>estuaries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Degradation</a:t>
            </a:r>
            <a:r>
              <a:rPr lang="fr-FR" sz="1700" dirty="0" smtClean="0">
                <a:solidFill>
                  <a:schemeClr val="tx1">
                    <a:lumMod val="95000"/>
                    <a:lumOff val="5000"/>
                  </a:schemeClr>
                </a:solidFill>
                <a:latin typeface="+mj-lt"/>
              </a:rPr>
              <a:t> of </a:t>
            </a: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ecosystems</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its</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abatement</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ecosystems</a:t>
            </a:r>
            <a:r>
              <a:rPr lang="fr-FR" sz="1700" dirty="0" smtClean="0">
                <a:solidFill>
                  <a:schemeClr val="tx1">
                    <a:lumMod val="95000"/>
                    <a:lumOff val="5000"/>
                  </a:schemeClr>
                </a:solidFill>
                <a:latin typeface="+mj-lt"/>
              </a:rPr>
              <a:t> maintenance and </a:t>
            </a:r>
            <a:r>
              <a:rPr lang="fr-FR" sz="1700" dirty="0" err="1" smtClean="0">
                <a:solidFill>
                  <a:schemeClr val="tx1">
                    <a:lumMod val="95000"/>
                    <a:lumOff val="5000"/>
                  </a:schemeClr>
                </a:solidFill>
                <a:latin typeface="+mj-lt"/>
              </a:rPr>
              <a:t>preservation</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Estuary</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coastal</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aquifer</a:t>
            </a:r>
            <a:r>
              <a:rPr lang="fr-FR" sz="1700" dirty="0" smtClean="0">
                <a:solidFill>
                  <a:schemeClr val="tx1">
                    <a:lumMod val="95000"/>
                    <a:lumOff val="5000"/>
                  </a:schemeClr>
                </a:solidFill>
                <a:latin typeface="+mj-lt"/>
              </a:rPr>
              <a:t> interactions</a:t>
            </a:r>
          </a:p>
          <a:p>
            <a:pPr>
              <a:buClr>
                <a:srgbClr val="0033CC"/>
              </a:buClr>
              <a:buFont typeface="Wingdings" pitchFamily="2" charset="2"/>
              <a:buChar char="§"/>
            </a:pPr>
            <a:r>
              <a:rPr lang="fr-FR" sz="1700" dirty="0" smtClean="0">
                <a:solidFill>
                  <a:schemeClr val="tx1">
                    <a:lumMod val="95000"/>
                    <a:lumOff val="5000"/>
                  </a:schemeClr>
                </a:solidFill>
                <a:latin typeface="+mj-lt"/>
              </a:rPr>
              <a:t>Micro(nano) plastic </a:t>
            </a:r>
            <a:r>
              <a:rPr lang="fr-FR" sz="1700" dirty="0" err="1" smtClean="0">
                <a:solidFill>
                  <a:schemeClr val="tx1">
                    <a:lumMod val="95000"/>
                    <a:lumOff val="5000"/>
                  </a:schemeClr>
                </a:solidFill>
                <a:latin typeface="+mj-lt"/>
              </a:rPr>
              <a:t>detection</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remediation</a:t>
            </a:r>
            <a:r>
              <a:rPr lang="fr-FR" sz="1700" dirty="0" smtClean="0">
                <a:solidFill>
                  <a:schemeClr val="tx1">
                    <a:lumMod val="95000"/>
                    <a:lumOff val="5000"/>
                  </a:schemeClr>
                </a:solidFill>
                <a:latin typeface="+mj-lt"/>
              </a:rPr>
              <a:t> in </a:t>
            </a:r>
            <a:r>
              <a:rPr lang="fr-FR" sz="1700" dirty="0" err="1" smtClean="0">
                <a:solidFill>
                  <a:schemeClr val="tx1">
                    <a:lumMod val="95000"/>
                    <a:lumOff val="5000"/>
                  </a:schemeClr>
                </a:solidFill>
                <a:latin typeface="+mj-lt"/>
              </a:rPr>
              <a:t>estuaries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Climate</a:t>
            </a:r>
            <a:r>
              <a:rPr lang="fr-FR" sz="1700" dirty="0" smtClean="0">
                <a:solidFill>
                  <a:schemeClr val="tx1">
                    <a:lumMod val="95000"/>
                    <a:lumOff val="5000"/>
                  </a:schemeClr>
                </a:solidFill>
                <a:latin typeface="+mj-lt"/>
              </a:rPr>
              <a:t> change impacts on </a:t>
            </a:r>
            <a:r>
              <a:rPr lang="fr-FR" sz="1700" dirty="0" err="1" smtClean="0">
                <a:solidFill>
                  <a:schemeClr val="tx1">
                    <a:lumMod val="95000"/>
                    <a:lumOff val="5000"/>
                  </a:schemeClr>
                </a:solidFill>
                <a:latin typeface="+mj-lt"/>
              </a:rPr>
              <a:t>estuaries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smtClean="0">
                <a:solidFill>
                  <a:schemeClr val="tx1">
                    <a:lumMod val="95000"/>
                    <a:lumOff val="5000"/>
                  </a:schemeClr>
                </a:solidFill>
                <a:latin typeface="+mj-lt"/>
              </a:rPr>
              <a:t>Application of </a:t>
            </a:r>
            <a:r>
              <a:rPr lang="fr-FR" sz="1700" dirty="0" err="1" smtClean="0">
                <a:solidFill>
                  <a:schemeClr val="tx1">
                    <a:lumMod val="95000"/>
                    <a:lumOff val="5000"/>
                  </a:schemeClr>
                </a:solidFill>
                <a:latin typeface="+mj-lt"/>
              </a:rPr>
              <a:t>artificial</a:t>
            </a:r>
            <a:r>
              <a:rPr lang="fr-FR" sz="1700" dirty="0" smtClean="0">
                <a:solidFill>
                  <a:schemeClr val="tx1">
                    <a:lumMod val="95000"/>
                    <a:lumOff val="5000"/>
                  </a:schemeClr>
                </a:solidFill>
                <a:latin typeface="+mj-lt"/>
              </a:rPr>
              <a:t> intelligence in </a:t>
            </a: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studies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Numerical</a:t>
            </a:r>
            <a:r>
              <a:rPr lang="fr-FR" sz="1700" dirty="0" smtClean="0">
                <a:solidFill>
                  <a:schemeClr val="tx1">
                    <a:lumMod val="95000"/>
                    <a:lumOff val="5000"/>
                  </a:schemeClr>
                </a:solidFill>
                <a:latin typeface="+mj-lt"/>
              </a:rPr>
              <a:t> and </a:t>
            </a:r>
            <a:r>
              <a:rPr lang="fr-FR" sz="1700" dirty="0" err="1" smtClean="0">
                <a:solidFill>
                  <a:schemeClr val="tx1">
                    <a:lumMod val="95000"/>
                    <a:lumOff val="5000"/>
                  </a:schemeClr>
                </a:solidFill>
                <a:latin typeface="+mj-lt"/>
              </a:rPr>
              <a:t>Analytical</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modelling</a:t>
            </a:r>
            <a:r>
              <a:rPr lang="fr-FR" sz="1700" dirty="0" smtClean="0">
                <a:solidFill>
                  <a:schemeClr val="tx1">
                    <a:lumMod val="95000"/>
                    <a:lumOff val="5000"/>
                  </a:schemeClr>
                </a:solidFill>
                <a:latin typeface="+mj-lt"/>
              </a:rPr>
              <a:t> of </a:t>
            </a: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processes</a:t>
            </a:r>
            <a:endParaRPr lang="fr-FR" sz="1700" dirty="0" smtClean="0">
              <a:solidFill>
                <a:schemeClr val="tx1">
                  <a:lumMod val="95000"/>
                  <a:lumOff val="5000"/>
                </a:schemeClr>
              </a:solidFill>
              <a:latin typeface="+mj-lt"/>
            </a:endParaRPr>
          </a:p>
          <a:p>
            <a:pPr>
              <a:buClr>
                <a:srgbClr val="0033CC"/>
              </a:buClr>
              <a:buFont typeface="Wingdings" pitchFamily="2" charset="2"/>
              <a:buChar char="§"/>
            </a:pP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circulation</a:t>
            </a:r>
          </a:p>
          <a:p>
            <a:pPr>
              <a:buClr>
                <a:srgbClr val="0033CC"/>
              </a:buClr>
              <a:buFont typeface="Wingdings" pitchFamily="2" charset="2"/>
              <a:buChar char="§"/>
            </a:pPr>
            <a:r>
              <a:rPr lang="fr-FR" sz="1700" dirty="0" err="1" smtClean="0">
                <a:solidFill>
                  <a:schemeClr val="tx1">
                    <a:lumMod val="95000"/>
                    <a:lumOff val="5000"/>
                  </a:schemeClr>
                </a:solidFill>
                <a:latin typeface="+mj-lt"/>
              </a:rPr>
              <a:t>Estuarine</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sedimentary</a:t>
            </a:r>
            <a:r>
              <a:rPr lang="fr-FR" sz="1700" dirty="0" smtClean="0">
                <a:solidFill>
                  <a:schemeClr val="tx1">
                    <a:lumMod val="95000"/>
                    <a:lumOff val="5000"/>
                  </a:schemeClr>
                </a:solidFill>
                <a:latin typeface="+mj-lt"/>
              </a:rPr>
              <a:t> </a:t>
            </a:r>
            <a:r>
              <a:rPr lang="fr-FR" sz="1700" dirty="0" err="1" smtClean="0">
                <a:solidFill>
                  <a:schemeClr val="tx1">
                    <a:lumMod val="95000"/>
                    <a:lumOff val="5000"/>
                  </a:schemeClr>
                </a:solidFill>
                <a:latin typeface="+mj-lt"/>
              </a:rPr>
              <a:t>processes</a:t>
            </a:r>
            <a:endParaRPr lang="fr-FR" sz="1700" dirty="0" smtClean="0">
              <a:solidFill>
                <a:schemeClr val="tx1">
                  <a:lumMod val="95000"/>
                  <a:lumOff val="5000"/>
                </a:schemeClr>
              </a:solidFill>
              <a:latin typeface="+mj-lt"/>
            </a:endParaRPr>
          </a:p>
          <a:p>
            <a:r>
              <a:rPr lang="fr-FR" sz="1600" dirty="0" smtClean="0"/>
              <a:t/>
            </a:r>
            <a:br>
              <a:rPr lang="fr-FR" sz="1600" dirty="0" smtClean="0"/>
            </a:br>
            <a:endParaRPr lang="en-US" sz="1700" dirty="0">
              <a:solidFill>
                <a:schemeClr val="tx1">
                  <a:lumMod val="95000"/>
                  <a:lumOff val="5000"/>
                </a:schemeClr>
              </a:solidFill>
              <a:latin typeface="+mj-lt"/>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55907" y="302016"/>
            <a:ext cx="5250600" cy="5832366"/>
          </a:xfrm>
          <a:prstGeom prst="rect">
            <a:avLst/>
          </a:prstGeom>
        </p:spPr>
        <p:txBody>
          <a:bodyPr wrap="square">
            <a:spAutoFit/>
          </a:bodyPr>
          <a:lstStyle/>
          <a:p>
            <a:r>
              <a:rPr lang="en-US" sz="1700" b="1" i="1" dirty="0" smtClean="0">
                <a:solidFill>
                  <a:srgbClr val="00B050"/>
                </a:solidFill>
                <a:latin typeface="+mj-lt"/>
              </a:rPr>
              <a:t>Peer review</a:t>
            </a:r>
          </a:p>
          <a:p>
            <a:pPr algn="just"/>
            <a:r>
              <a:rPr lang="en-US" sz="1700" dirty="0" smtClean="0">
                <a:solidFill>
                  <a:schemeClr val="tx1">
                    <a:lumMod val="95000"/>
                    <a:lumOff val="5000"/>
                  </a:schemeClr>
                </a:solidFill>
                <a:latin typeface="+mj-lt"/>
              </a:rPr>
              <a:t>After undergoing an initial assessment for suitability by the editor, the paper will then undergo a thorough evaluation by two independent and anonymous experts in the field. </a:t>
            </a:r>
          </a:p>
          <a:p>
            <a:pPr algn="just"/>
            <a:endParaRPr lang="en-US" sz="1700" dirty="0" smtClean="0">
              <a:solidFill>
                <a:schemeClr val="tx1">
                  <a:lumMod val="95000"/>
                  <a:lumOff val="5000"/>
                </a:schemeClr>
              </a:solidFill>
              <a:latin typeface="+mj-lt"/>
            </a:endParaRPr>
          </a:p>
          <a:p>
            <a:pPr algn="just"/>
            <a:r>
              <a:rPr lang="en-US" sz="1700" dirty="0" smtClean="0">
                <a:solidFill>
                  <a:schemeClr val="tx1">
                    <a:lumMod val="95000"/>
                    <a:lumOff val="5000"/>
                  </a:schemeClr>
                </a:solidFill>
                <a:latin typeface="+mj-lt"/>
              </a:rPr>
              <a:t>To assist authors in enhancing the overall quality of their journal articles, various scientific editing tools will be made available. These tools are designed to provide developmental editing, support, and feedback.</a:t>
            </a:r>
          </a:p>
          <a:p>
            <a:pPr algn="just"/>
            <a:r>
              <a:rPr lang="en-US" sz="1700" dirty="0" smtClean="0">
                <a:solidFill>
                  <a:schemeClr val="tx1">
                    <a:lumMod val="95000"/>
                    <a:lumOff val="5000"/>
                  </a:schemeClr>
                </a:solidFill>
                <a:latin typeface="+mj-lt"/>
              </a:rPr>
              <a:t>Authors are encouraged to utilize these resources to refine their manuscripts, particularly in addressing potential grammatical or spelling errors. </a:t>
            </a:r>
          </a:p>
          <a:p>
            <a:pPr algn="just"/>
            <a:endParaRPr lang="en-US" sz="1700" dirty="0" smtClean="0">
              <a:solidFill>
                <a:schemeClr val="tx1">
                  <a:lumMod val="95000"/>
                  <a:lumOff val="5000"/>
                </a:schemeClr>
              </a:solidFill>
              <a:latin typeface="+mj-lt"/>
            </a:endParaRPr>
          </a:p>
          <a:p>
            <a:pPr algn="just"/>
            <a:r>
              <a:rPr lang="en-US" sz="1700" dirty="0" smtClean="0">
                <a:solidFill>
                  <a:schemeClr val="tx1">
                    <a:lumMod val="95000"/>
                    <a:lumOff val="5000"/>
                  </a:schemeClr>
                </a:solidFill>
                <a:latin typeface="+mj-lt"/>
              </a:rPr>
              <a:t>This rigorous review process and the availability of editing tools aim to ensure that the published articles in "</a:t>
            </a:r>
            <a:r>
              <a:rPr lang="en-US" sz="1700" dirty="0" smtClean="0">
                <a:solidFill>
                  <a:srgbClr val="0033CC"/>
                </a:solidFill>
                <a:latin typeface="+mj-lt"/>
              </a:rPr>
              <a:t>Estuarine Management and Technologies</a:t>
            </a:r>
            <a:r>
              <a:rPr lang="en-US" sz="1700" dirty="0" smtClean="0">
                <a:solidFill>
                  <a:schemeClr val="tx1">
                    <a:lumMod val="95000"/>
                    <a:lumOff val="5000"/>
                  </a:schemeClr>
                </a:solidFill>
                <a:latin typeface="+mj-lt"/>
              </a:rPr>
              <a:t>" maintain a high standard of quality and clarity, ultimately contributing to the advancement of knowledge in the field.</a:t>
            </a:r>
          </a:p>
          <a:p>
            <a:r>
              <a:rPr lang="en-US" sz="1600" dirty="0" smtClean="0"/>
              <a:t/>
            </a:r>
            <a:br>
              <a:rPr lang="en-US" sz="1600" dirty="0" smtClean="0"/>
            </a:br>
            <a:endParaRPr lang="en-US" sz="1700" dirty="0">
              <a:solidFill>
                <a:schemeClr val="tx1">
                  <a:lumMod val="95000"/>
                  <a:lumOff val="5000"/>
                </a:schemeClr>
              </a:solidFill>
              <a:latin typeface="+mj-lt"/>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28763" y="1475152"/>
            <a:ext cx="5250600" cy="4785926"/>
          </a:xfrm>
          <a:prstGeom prst="rect">
            <a:avLst/>
          </a:prstGeom>
        </p:spPr>
        <p:txBody>
          <a:bodyPr wrap="square">
            <a:spAutoFit/>
          </a:bodyPr>
          <a:lstStyle/>
          <a:p>
            <a:pPr algn="ctr"/>
            <a:r>
              <a:rPr lang="en-US" sz="1700" b="1" i="1" dirty="0" smtClean="0">
                <a:solidFill>
                  <a:srgbClr val="00B050"/>
                </a:solidFill>
                <a:latin typeface="+mj-lt"/>
              </a:rPr>
              <a:t>The audience for “Estuarine Management and Technologies”</a:t>
            </a:r>
          </a:p>
          <a:p>
            <a:pPr algn="just"/>
            <a:endParaRPr lang="en-US" sz="1700" b="1" i="1" dirty="0" smtClean="0">
              <a:solidFill>
                <a:srgbClr val="00B050"/>
              </a:solidFill>
              <a:latin typeface="+mj-lt"/>
            </a:endParaRPr>
          </a:p>
          <a:p>
            <a:pPr algn="just"/>
            <a:r>
              <a:rPr lang="en-US" sz="1700" dirty="0" smtClean="0">
                <a:solidFill>
                  <a:schemeClr val="tx1">
                    <a:lumMod val="95000"/>
                    <a:lumOff val="5000"/>
                  </a:schemeClr>
                </a:solidFill>
                <a:latin typeface="+mj-lt"/>
              </a:rPr>
              <a:t>The audience for the Estuarine Management and Technologies is likely to be composed of professionals, researchers, and experts with special interests in the technological aspects of studying, managing, and conserving estuarine environments. This may include:</a:t>
            </a:r>
          </a:p>
          <a:p>
            <a:pPr algn="just"/>
            <a:r>
              <a:rPr lang="en-US" sz="1700" dirty="0" smtClean="0">
                <a:solidFill>
                  <a:schemeClr val="tx1">
                    <a:lumMod val="95000"/>
                    <a:lumOff val="5000"/>
                  </a:schemeClr>
                </a:solidFill>
                <a:latin typeface="+mj-lt"/>
              </a:rPr>
              <a:t>Researchers and Scientists; Environmental Engineers and Technologists; Civil Engineers and Technologists; Marine Biologists and Ecologists; Government Agencies and Policy Makers; Conservation Organizations; Academics and Educators; Students and Graduates; Consultants and Industry Professionals; Technology Developers and Innovators; International Organizations and </a:t>
            </a:r>
            <a:r>
              <a:rPr lang="en-US" sz="1700" dirty="0" smtClean="0">
                <a:solidFill>
                  <a:schemeClr val="tx1">
                    <a:lumMod val="95000"/>
                    <a:lumOff val="5000"/>
                  </a:schemeClr>
                </a:solidFill>
                <a:latin typeface="+mj-lt"/>
              </a:rPr>
              <a:t>NGOs.</a:t>
            </a:r>
            <a:endParaRPr lang="en-US" sz="1700" dirty="0" smtClean="0">
              <a:solidFill>
                <a:schemeClr val="tx1">
                  <a:lumMod val="95000"/>
                  <a:lumOff val="5000"/>
                </a:schemeClr>
              </a:solidFill>
              <a:latin typeface="+mj-lt"/>
            </a:endParaRPr>
          </a:p>
          <a:p>
            <a:pPr algn="just"/>
            <a:r>
              <a:rPr lang="en-US" sz="1700" dirty="0" smtClean="0">
                <a:solidFill>
                  <a:schemeClr val="tx1">
                    <a:lumMod val="95000"/>
                    <a:lumOff val="5000"/>
                  </a:schemeClr>
                </a:solidFill>
                <a:latin typeface="+mj-lt"/>
              </a:rPr>
              <a:t/>
            </a:r>
            <a:br>
              <a:rPr lang="en-US" sz="1700" dirty="0" smtClean="0">
                <a:solidFill>
                  <a:schemeClr val="tx1">
                    <a:lumMod val="95000"/>
                    <a:lumOff val="5000"/>
                  </a:schemeClr>
                </a:solidFill>
                <a:latin typeface="+mj-lt"/>
              </a:rPr>
            </a:br>
            <a:r>
              <a:rPr lang="en-US" sz="1600" dirty="0" smtClean="0"/>
              <a:t/>
            </a:r>
            <a:br>
              <a:rPr lang="en-US" sz="1600" dirty="0" smtClean="0"/>
            </a:br>
            <a:endParaRPr lang="en-US" sz="1700" dirty="0">
              <a:solidFill>
                <a:schemeClr val="tx1">
                  <a:lumMod val="95000"/>
                  <a:lumOff val="5000"/>
                </a:schemeClr>
              </a:solidFill>
              <a:latin typeface="+mj-lt"/>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28763" y="302016"/>
            <a:ext cx="5250600" cy="6863417"/>
          </a:xfrm>
          <a:prstGeom prst="rect">
            <a:avLst/>
          </a:prstGeom>
        </p:spPr>
        <p:txBody>
          <a:bodyPr wrap="square">
            <a:spAutoFit/>
          </a:bodyPr>
          <a:lstStyle/>
          <a:p>
            <a:pPr algn="just"/>
            <a:r>
              <a:rPr lang="en-US" sz="1700" b="1" i="1" dirty="0" smtClean="0">
                <a:solidFill>
                  <a:srgbClr val="00B050"/>
                </a:solidFill>
                <a:latin typeface="+mj-lt"/>
              </a:rPr>
              <a:t>Guest Editor Invitation</a:t>
            </a:r>
          </a:p>
          <a:p>
            <a:pPr algn="just"/>
            <a:r>
              <a:rPr lang="en-US" sz="1700" dirty="0" smtClean="0">
                <a:solidFill>
                  <a:schemeClr val="tx1">
                    <a:lumMod val="95000"/>
                    <a:lumOff val="5000"/>
                  </a:schemeClr>
                </a:solidFill>
                <a:latin typeface="+mj-lt"/>
              </a:rPr>
              <a:t/>
            </a:r>
            <a:br>
              <a:rPr lang="en-US" sz="1700" dirty="0" smtClean="0">
                <a:solidFill>
                  <a:schemeClr val="tx1">
                    <a:lumMod val="95000"/>
                    <a:lumOff val="5000"/>
                  </a:schemeClr>
                </a:solidFill>
                <a:latin typeface="+mj-lt"/>
              </a:rPr>
            </a:br>
            <a:r>
              <a:rPr lang="en-US" sz="1700" dirty="0" smtClean="0">
                <a:solidFill>
                  <a:schemeClr val="tx1">
                    <a:lumMod val="95000"/>
                    <a:lumOff val="5000"/>
                  </a:schemeClr>
                </a:solidFill>
                <a:latin typeface="+mj-lt"/>
              </a:rPr>
              <a:t>Being a Guest Editor for our journal (</a:t>
            </a:r>
            <a:r>
              <a:rPr lang="en-US" sz="1700" dirty="0" smtClean="0">
                <a:solidFill>
                  <a:srgbClr val="0033CC"/>
                </a:solidFill>
                <a:latin typeface="+mj-lt"/>
              </a:rPr>
              <a:t>Estuarine Management and Technologies</a:t>
            </a:r>
            <a:r>
              <a:rPr lang="en-US" sz="1700" dirty="0" smtClean="0">
                <a:solidFill>
                  <a:schemeClr val="tx1">
                    <a:lumMod val="95000"/>
                    <a:lumOff val="5000"/>
                  </a:schemeClr>
                </a:solidFill>
                <a:latin typeface="+mj-lt"/>
              </a:rPr>
              <a:t>) comes with several benefits, both personally and professionally. Here are some of the advantages:</a:t>
            </a:r>
          </a:p>
          <a:p>
            <a:pPr algn="just"/>
            <a:endParaRPr lang="en-US" sz="1700" dirty="0" smtClean="0">
              <a:solidFill>
                <a:schemeClr val="tx1">
                  <a:lumMod val="95000"/>
                  <a:lumOff val="5000"/>
                </a:schemeClr>
              </a:solidFill>
              <a:latin typeface="+mj-lt"/>
            </a:endParaRPr>
          </a:p>
          <a:p>
            <a:pPr algn="just">
              <a:buClr>
                <a:srgbClr val="0033CC"/>
              </a:buClr>
              <a:buFont typeface="Courier New" pitchFamily="49" charset="0"/>
              <a:buChar char="o"/>
            </a:pPr>
            <a:r>
              <a:rPr lang="en-US" sz="1700" dirty="0" smtClean="0">
                <a:solidFill>
                  <a:schemeClr val="tx1">
                    <a:lumMod val="95000"/>
                    <a:lumOff val="5000"/>
                  </a:schemeClr>
                </a:solidFill>
                <a:latin typeface="+mj-lt"/>
              </a:rPr>
              <a:t>Expanded Network</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Enhanced Visibility</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In-Depth Knowledge</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Editorial Experience</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Contributing to the Field</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Professional Development</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Recognition by the Journal and Institution</a:t>
            </a:r>
          </a:p>
          <a:p>
            <a:pPr algn="just">
              <a:buClr>
                <a:srgbClr val="0033CC"/>
              </a:buClr>
              <a:buFont typeface="Courier New" pitchFamily="49" charset="0"/>
              <a:buChar char="o"/>
            </a:pPr>
            <a:r>
              <a:rPr lang="en-US" sz="1700" dirty="0" smtClean="0">
                <a:solidFill>
                  <a:schemeClr val="tx1">
                    <a:lumMod val="95000"/>
                    <a:lumOff val="5000"/>
                  </a:schemeClr>
                </a:solidFill>
                <a:latin typeface="+mj-lt"/>
              </a:rPr>
              <a:t>Personal Fulfillment</a:t>
            </a:r>
          </a:p>
          <a:p>
            <a:pPr algn="just"/>
            <a:endParaRPr lang="en-US" sz="1700" dirty="0" smtClean="0">
              <a:solidFill>
                <a:schemeClr val="tx1">
                  <a:lumMod val="95000"/>
                  <a:lumOff val="5000"/>
                </a:schemeClr>
              </a:solidFill>
              <a:latin typeface="+mj-lt"/>
            </a:endParaRPr>
          </a:p>
          <a:p>
            <a:pPr algn="just"/>
            <a:r>
              <a:rPr lang="en-US" sz="1700" dirty="0" smtClean="0">
                <a:solidFill>
                  <a:schemeClr val="tx1">
                    <a:lumMod val="95000"/>
                    <a:lumOff val="5000"/>
                  </a:schemeClr>
                </a:solidFill>
                <a:latin typeface="+mj-lt"/>
              </a:rPr>
              <a:t>Overall, being a Guest Editor can be a rewarding experience that offers both personal and professional growth opportunities. It's a role that comes with responsibilities, but the benefits can be substantial for your academic career and your contribution to the advancement of knowledge in your field.</a:t>
            </a:r>
          </a:p>
          <a:p>
            <a:pPr algn="just"/>
            <a:r>
              <a:rPr lang="en-US" sz="1600" dirty="0" smtClean="0"/>
              <a:t/>
            </a:r>
            <a:br>
              <a:rPr lang="en-US" sz="1600" dirty="0" smtClean="0"/>
            </a:br>
            <a:r>
              <a:rPr lang="en-US" sz="1600" dirty="0" smtClean="0"/>
              <a:t/>
            </a:r>
            <a:br>
              <a:rPr lang="en-US" sz="1600" dirty="0" smtClean="0"/>
            </a:br>
            <a:endParaRPr lang="en-US" sz="1700" dirty="0">
              <a:solidFill>
                <a:schemeClr val="tx1">
                  <a:lumMod val="95000"/>
                  <a:lumOff val="5000"/>
                </a:schemeClr>
              </a:solidFill>
              <a:latin typeface="+mj-lt"/>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9B6BEA5C-8D0B-404D-8C13-6C4E5FD87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2145" r="12145"/>
          <a:stretch>
            <a:fillRect/>
          </a:stretch>
        </p:blipFill>
        <p:spPr>
          <a:xfrm>
            <a:off x="5188020" y="0"/>
            <a:ext cx="7003979" cy="6858000"/>
          </a:xfrm>
        </p:spPr>
      </p:pic>
      <p:sp>
        <p:nvSpPr>
          <p:cNvPr id="16" name="TextBox 15">
            <a:extLst>
              <a:ext uri="{FF2B5EF4-FFF2-40B4-BE49-F238E27FC236}">
                <a16:creationId xmlns:a16="http://schemas.microsoft.com/office/drawing/2014/main" xmlns="" id="{C605B10C-B841-41FA-B91B-2FF2BE7964F8}"/>
              </a:ext>
            </a:extLst>
          </p:cNvPr>
          <p:cNvSpPr txBox="1"/>
          <p:nvPr/>
        </p:nvSpPr>
        <p:spPr>
          <a:xfrm>
            <a:off x="0" y="516719"/>
            <a:ext cx="3058944" cy="276999"/>
          </a:xfrm>
          <a:prstGeom prst="rect">
            <a:avLst/>
          </a:prstGeom>
          <a:noFill/>
        </p:spPr>
        <p:txBody>
          <a:bodyPr wrap="square" rtlCol="0">
            <a:spAutoFit/>
          </a:bodyPr>
          <a:lstStyle/>
          <a:p>
            <a:endParaRPr lang="en-US" sz="1200" dirty="0">
              <a:solidFill>
                <a:schemeClr val="tx1">
                  <a:lumMod val="95000"/>
                  <a:lumOff val="5000"/>
                </a:schemeClr>
              </a:solidFill>
              <a:latin typeface="Candara" panose="020E0502030303020204" pitchFamily="34" charset="0"/>
            </a:endParaRPr>
          </a:p>
        </p:txBody>
      </p:sp>
      <p:sp>
        <p:nvSpPr>
          <p:cNvPr id="19" name="Rectangle 18"/>
          <p:cNvSpPr/>
          <p:nvPr/>
        </p:nvSpPr>
        <p:spPr>
          <a:xfrm>
            <a:off x="28763" y="1123315"/>
            <a:ext cx="5250600" cy="5001369"/>
          </a:xfrm>
          <a:prstGeom prst="rect">
            <a:avLst/>
          </a:prstGeom>
        </p:spPr>
        <p:txBody>
          <a:bodyPr wrap="square">
            <a:spAutoFit/>
          </a:bodyPr>
          <a:lstStyle/>
          <a:p>
            <a:r>
              <a:rPr lang="en-US" sz="1600" b="1" i="1" dirty="0" smtClean="0">
                <a:solidFill>
                  <a:srgbClr val="00B050"/>
                </a:solidFill>
                <a:latin typeface="+mj-lt"/>
              </a:rPr>
              <a:t>Calling for nomination and application: Trailblazing Talent in Estuarine Management and Technologies (</a:t>
            </a:r>
            <a:r>
              <a:rPr lang="en-US" sz="1600" b="1" i="1" dirty="0" err="1" smtClean="0">
                <a:solidFill>
                  <a:srgbClr val="00B050"/>
                </a:solidFill>
                <a:latin typeface="+mj-lt"/>
              </a:rPr>
              <a:t>TteMt</a:t>
            </a:r>
            <a:r>
              <a:rPr lang="en-US" sz="1600" b="1" i="1" dirty="0" smtClean="0">
                <a:solidFill>
                  <a:srgbClr val="00B050"/>
                </a:solidFill>
                <a:latin typeface="+mj-lt"/>
              </a:rPr>
              <a:t>) award</a:t>
            </a:r>
            <a:endParaRPr lang="fr-FR" sz="1600" i="1" dirty="0" smtClean="0">
              <a:solidFill>
                <a:srgbClr val="00B050"/>
              </a:solidFill>
              <a:latin typeface="+mj-lt"/>
            </a:endParaRPr>
          </a:p>
          <a:p>
            <a:r>
              <a:rPr lang="en-US" sz="1600" dirty="0" smtClean="0"/>
              <a:t> </a:t>
            </a:r>
            <a:endParaRPr lang="fr-FR" sz="1600" dirty="0" smtClean="0"/>
          </a:p>
          <a:p>
            <a:pPr algn="just"/>
            <a:r>
              <a:rPr lang="en-US" sz="1700" dirty="0" smtClean="0">
                <a:solidFill>
                  <a:schemeClr val="tx1">
                    <a:lumMod val="95000"/>
                    <a:lumOff val="5000"/>
                  </a:schemeClr>
                </a:solidFill>
                <a:latin typeface="+mj-lt"/>
              </a:rPr>
              <a:t>The </a:t>
            </a:r>
            <a:r>
              <a:rPr lang="en-US" sz="1700" dirty="0" err="1" smtClean="0">
                <a:solidFill>
                  <a:schemeClr val="tx1">
                    <a:lumMod val="95000"/>
                    <a:lumOff val="5000"/>
                  </a:schemeClr>
                </a:solidFill>
                <a:latin typeface="+mj-lt"/>
              </a:rPr>
              <a:t>TteMt</a:t>
            </a:r>
            <a:r>
              <a:rPr lang="en-US" sz="1700" dirty="0" smtClean="0">
                <a:solidFill>
                  <a:schemeClr val="tx1">
                    <a:lumMod val="95000"/>
                    <a:lumOff val="5000"/>
                  </a:schemeClr>
                </a:solidFill>
                <a:latin typeface="+mj-lt"/>
              </a:rPr>
              <a:t> award serves as a beacon of encouragement and support for young scientists and engineers who are at the forefront of cutting-edge research in estuarine management and technologies. Estuaries, being critical transition zones where rivers meet the sea, play a pivotal role in coastal ecosystems and are essential for various ecological and economic activities. By focusing on interdisciplinary scientific work, the </a:t>
            </a:r>
            <a:r>
              <a:rPr lang="en-US" sz="1700" dirty="0" err="1" smtClean="0">
                <a:solidFill>
                  <a:schemeClr val="tx1">
                    <a:lumMod val="95000"/>
                    <a:lumOff val="5000"/>
                  </a:schemeClr>
                </a:solidFill>
                <a:latin typeface="+mj-lt"/>
              </a:rPr>
              <a:t>TteMt</a:t>
            </a:r>
            <a:r>
              <a:rPr lang="en-US" sz="1700" dirty="0" smtClean="0">
                <a:solidFill>
                  <a:schemeClr val="tx1">
                    <a:lumMod val="95000"/>
                    <a:lumOff val="5000"/>
                  </a:schemeClr>
                </a:solidFill>
                <a:latin typeface="+mj-lt"/>
              </a:rPr>
              <a:t> award recognizes the complex nature of estuarine systems, which require a multi-faceted approach to understand and manage effectively. This emphasis on collaboration across disciplines encourages a holistic perspective, allowing awardees to tackle the complex challenges facing estuarine environments.</a:t>
            </a:r>
            <a:endParaRPr lang="fr-FR" sz="1700" dirty="0" smtClean="0">
              <a:solidFill>
                <a:schemeClr val="tx1">
                  <a:lumMod val="95000"/>
                  <a:lumOff val="5000"/>
                </a:schemeClr>
              </a:solidFill>
              <a:latin typeface="+mj-lt"/>
            </a:endParaRPr>
          </a:p>
          <a:p>
            <a:r>
              <a:rPr lang="en-US" sz="1600" dirty="0" smtClean="0"/>
              <a:t/>
            </a:r>
            <a:br>
              <a:rPr lang="en-US" sz="1600" dirty="0" smtClean="0"/>
            </a:br>
            <a:endParaRPr lang="en-US" sz="1700" dirty="0">
              <a:solidFill>
                <a:schemeClr val="tx1">
                  <a:lumMod val="95000"/>
                  <a:lumOff val="5000"/>
                </a:schemeClr>
              </a:solidFill>
              <a:latin typeface="+mj-lt"/>
            </a:endParaRPr>
          </a:p>
        </p:txBody>
      </p:sp>
    </p:spTree>
    <p:extLst>
      <p:ext uri="{BB962C8B-B14F-4D97-AF65-F5344CB8AC3E}">
        <p14:creationId xmlns:p14="http://schemas.microsoft.com/office/powerpoint/2010/main" xmlns="" val="3013337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666</Words>
  <Application>Microsoft Office PowerPoint</Application>
  <PresentationFormat>Personnalisé</PresentationFormat>
  <Paragraphs>74</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Haddout</dc:creator>
  <cp:lastModifiedBy>DELL</cp:lastModifiedBy>
  <cp:revision>77</cp:revision>
  <dcterms:created xsi:type="dcterms:W3CDTF">2021-05-31T09:48:58Z</dcterms:created>
  <dcterms:modified xsi:type="dcterms:W3CDTF">2023-12-06T20:34:35Z</dcterms:modified>
</cp:coreProperties>
</file>